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3" r:id="rId3"/>
    <p:sldId id="305" r:id="rId4"/>
    <p:sldId id="257" r:id="rId5"/>
    <p:sldId id="258" r:id="rId6"/>
    <p:sldId id="259" r:id="rId7"/>
    <p:sldId id="275" r:id="rId8"/>
    <p:sldId id="276" r:id="rId9"/>
    <p:sldId id="277" r:id="rId10"/>
    <p:sldId id="279" r:id="rId11"/>
    <p:sldId id="281" r:id="rId12"/>
    <p:sldId id="282" r:id="rId13"/>
    <p:sldId id="283" r:id="rId14"/>
    <p:sldId id="284" r:id="rId15"/>
    <p:sldId id="285" r:id="rId16"/>
    <p:sldId id="287" r:id="rId17"/>
    <p:sldId id="292" r:id="rId18"/>
    <p:sldId id="293" r:id="rId19"/>
    <p:sldId id="294" r:id="rId20"/>
    <p:sldId id="295" r:id="rId21"/>
    <p:sldId id="296" r:id="rId22"/>
    <p:sldId id="297" r:id="rId23"/>
    <p:sldId id="298" r:id="rId24"/>
    <p:sldId id="299" r:id="rId25"/>
    <p:sldId id="300" r:id="rId26"/>
    <p:sldId id="302" r:id="rId27"/>
    <p:sldId id="303" r:id="rId28"/>
    <p:sldId id="304" r:id="rId29"/>
    <p:sldId id="272" r:id="rId3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48" d="100"/>
          <a:sy n="48" d="100"/>
        </p:scale>
        <p:origin x="-1315" y="-1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8C92F2-D978-4A9E-B71A-86FD0A16DC6E}"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s-MX"/>
        </a:p>
      </dgm:t>
    </dgm:pt>
    <dgm:pt modelId="{26B815A8-87C6-4F5E-AD4D-BE67383EAC26}">
      <dgm:prSet phldrT="[Texto]"/>
      <dgm:spPr/>
      <dgm:t>
        <a:bodyPr/>
        <a:lstStyle/>
        <a:p>
          <a:r>
            <a:rPr lang="es-MX" b="1" dirty="0" smtClean="0"/>
            <a:t>Captación</a:t>
          </a:r>
          <a:endParaRPr lang="es-MX" b="1" dirty="0"/>
        </a:p>
      </dgm:t>
    </dgm:pt>
    <dgm:pt modelId="{7CC8F4E3-6D74-4AFB-81CF-0FD6FDC68011}" type="parTrans" cxnId="{95FD3781-1141-4531-802E-A89D823930AA}">
      <dgm:prSet/>
      <dgm:spPr/>
      <dgm:t>
        <a:bodyPr/>
        <a:lstStyle/>
        <a:p>
          <a:endParaRPr lang="es-MX"/>
        </a:p>
      </dgm:t>
    </dgm:pt>
    <dgm:pt modelId="{DF3A1EB0-3D15-4D58-992A-88233A1A44C6}" type="sibTrans" cxnId="{95FD3781-1141-4531-802E-A89D823930AA}">
      <dgm:prSet/>
      <dgm:spPr/>
      <dgm:t>
        <a:bodyPr/>
        <a:lstStyle/>
        <a:p>
          <a:endParaRPr lang="es-MX"/>
        </a:p>
      </dgm:t>
    </dgm:pt>
    <dgm:pt modelId="{66FF9192-E165-4A77-A53D-C19FF3E8AB20}">
      <dgm:prSet phldrT="[Texto]"/>
      <dgm:spPr/>
      <dgm:t>
        <a:bodyPr/>
        <a:lstStyle/>
        <a:p>
          <a:r>
            <a:rPr lang="es-MX" b="1" dirty="0" smtClean="0"/>
            <a:t>Administración</a:t>
          </a:r>
          <a:endParaRPr lang="es-MX" b="1" dirty="0"/>
        </a:p>
      </dgm:t>
    </dgm:pt>
    <dgm:pt modelId="{D6D3996D-67A8-42EA-B1DE-199E9526DC15}" type="parTrans" cxnId="{B21C9946-3A1F-439C-B0C6-CAE56053C1B5}">
      <dgm:prSet/>
      <dgm:spPr/>
      <dgm:t>
        <a:bodyPr/>
        <a:lstStyle/>
        <a:p>
          <a:endParaRPr lang="es-MX"/>
        </a:p>
      </dgm:t>
    </dgm:pt>
    <dgm:pt modelId="{177D4C0B-4A9B-4428-B51E-DE09E42B5A0C}" type="sibTrans" cxnId="{B21C9946-3A1F-439C-B0C6-CAE56053C1B5}">
      <dgm:prSet/>
      <dgm:spPr/>
      <dgm:t>
        <a:bodyPr/>
        <a:lstStyle/>
        <a:p>
          <a:endParaRPr lang="es-MX"/>
        </a:p>
      </dgm:t>
    </dgm:pt>
    <dgm:pt modelId="{A4D8AD28-0347-48F2-81D1-01BD406CBA27}">
      <dgm:prSet phldrT="[Texto]"/>
      <dgm:spPr/>
      <dgm:t>
        <a:bodyPr/>
        <a:lstStyle/>
        <a:p>
          <a:r>
            <a:rPr lang="es-MX" b="1" dirty="0" smtClean="0"/>
            <a:t>Gasto</a:t>
          </a:r>
          <a:endParaRPr lang="es-MX" b="1" dirty="0"/>
        </a:p>
      </dgm:t>
    </dgm:pt>
    <dgm:pt modelId="{EF60360F-01FA-47A8-8949-7E72D42D3D59}" type="parTrans" cxnId="{604B2189-C17C-4AB6-AD44-CE7EAA569686}">
      <dgm:prSet/>
      <dgm:spPr/>
      <dgm:t>
        <a:bodyPr/>
        <a:lstStyle/>
        <a:p>
          <a:endParaRPr lang="es-MX"/>
        </a:p>
      </dgm:t>
    </dgm:pt>
    <dgm:pt modelId="{B29CA561-48A2-45E4-8C71-34916B2E2CD7}" type="sibTrans" cxnId="{604B2189-C17C-4AB6-AD44-CE7EAA569686}">
      <dgm:prSet/>
      <dgm:spPr/>
      <dgm:t>
        <a:bodyPr/>
        <a:lstStyle/>
        <a:p>
          <a:endParaRPr lang="es-MX"/>
        </a:p>
      </dgm:t>
    </dgm:pt>
    <dgm:pt modelId="{1E5A48CC-8985-4F48-991D-5A06C6FBEA75}" type="pres">
      <dgm:prSet presAssocID="{118C92F2-D978-4A9E-B71A-86FD0A16DC6E}" presName="rootnode" presStyleCnt="0">
        <dgm:presLayoutVars>
          <dgm:chMax/>
          <dgm:chPref/>
          <dgm:dir/>
          <dgm:animLvl val="lvl"/>
        </dgm:presLayoutVars>
      </dgm:prSet>
      <dgm:spPr/>
      <dgm:t>
        <a:bodyPr/>
        <a:lstStyle/>
        <a:p>
          <a:endParaRPr lang="es-MX"/>
        </a:p>
      </dgm:t>
    </dgm:pt>
    <dgm:pt modelId="{1EC18715-BFE5-4E60-B34C-C8E9B79694CE}" type="pres">
      <dgm:prSet presAssocID="{26B815A8-87C6-4F5E-AD4D-BE67383EAC26}" presName="composite" presStyleCnt="0"/>
      <dgm:spPr/>
    </dgm:pt>
    <dgm:pt modelId="{B9017AB3-0EE6-4355-BC21-E2FEB3346B64}" type="pres">
      <dgm:prSet presAssocID="{26B815A8-87C6-4F5E-AD4D-BE67383EAC26}" presName="LShape" presStyleLbl="alignNode1" presStyleIdx="0" presStyleCnt="5"/>
      <dgm:spPr/>
    </dgm:pt>
    <dgm:pt modelId="{3A4B5B3D-89F8-4470-8009-1AF0ADF56A21}" type="pres">
      <dgm:prSet presAssocID="{26B815A8-87C6-4F5E-AD4D-BE67383EAC26}" presName="ParentText" presStyleLbl="revTx" presStyleIdx="0" presStyleCnt="3">
        <dgm:presLayoutVars>
          <dgm:chMax val="0"/>
          <dgm:chPref val="0"/>
          <dgm:bulletEnabled val="1"/>
        </dgm:presLayoutVars>
      </dgm:prSet>
      <dgm:spPr/>
      <dgm:t>
        <a:bodyPr/>
        <a:lstStyle/>
        <a:p>
          <a:endParaRPr lang="es-MX"/>
        </a:p>
      </dgm:t>
    </dgm:pt>
    <dgm:pt modelId="{AB174323-55CB-48EF-B9A1-CBFAF1528673}" type="pres">
      <dgm:prSet presAssocID="{26B815A8-87C6-4F5E-AD4D-BE67383EAC26}" presName="Triangle" presStyleLbl="alignNode1" presStyleIdx="1" presStyleCnt="5"/>
      <dgm:spPr/>
    </dgm:pt>
    <dgm:pt modelId="{88077A68-98C2-4E4E-9CFB-8874BDEAFB3E}" type="pres">
      <dgm:prSet presAssocID="{DF3A1EB0-3D15-4D58-992A-88233A1A44C6}" presName="sibTrans" presStyleCnt="0"/>
      <dgm:spPr/>
    </dgm:pt>
    <dgm:pt modelId="{A1AC1B90-5F2B-4B25-BB95-EE1D23C0EF74}" type="pres">
      <dgm:prSet presAssocID="{DF3A1EB0-3D15-4D58-992A-88233A1A44C6}" presName="space" presStyleCnt="0"/>
      <dgm:spPr/>
    </dgm:pt>
    <dgm:pt modelId="{CD8EB5B5-9A18-4A21-BF12-3E80D4AF9DA6}" type="pres">
      <dgm:prSet presAssocID="{66FF9192-E165-4A77-A53D-C19FF3E8AB20}" presName="composite" presStyleCnt="0"/>
      <dgm:spPr/>
    </dgm:pt>
    <dgm:pt modelId="{D7CB3E30-2603-446D-A7C3-7DB156FE2261}" type="pres">
      <dgm:prSet presAssocID="{66FF9192-E165-4A77-A53D-C19FF3E8AB20}" presName="LShape" presStyleLbl="alignNode1" presStyleIdx="2" presStyleCnt="5"/>
      <dgm:spPr/>
    </dgm:pt>
    <dgm:pt modelId="{183B7B41-B6B6-406B-ACCA-C1C5EE73425B}" type="pres">
      <dgm:prSet presAssocID="{66FF9192-E165-4A77-A53D-C19FF3E8AB20}" presName="ParentText" presStyleLbl="revTx" presStyleIdx="1" presStyleCnt="3">
        <dgm:presLayoutVars>
          <dgm:chMax val="0"/>
          <dgm:chPref val="0"/>
          <dgm:bulletEnabled val="1"/>
        </dgm:presLayoutVars>
      </dgm:prSet>
      <dgm:spPr/>
      <dgm:t>
        <a:bodyPr/>
        <a:lstStyle/>
        <a:p>
          <a:endParaRPr lang="es-MX"/>
        </a:p>
      </dgm:t>
    </dgm:pt>
    <dgm:pt modelId="{448FB9A4-D4B3-4268-B7AA-A637592D21CE}" type="pres">
      <dgm:prSet presAssocID="{66FF9192-E165-4A77-A53D-C19FF3E8AB20}" presName="Triangle" presStyleLbl="alignNode1" presStyleIdx="3" presStyleCnt="5"/>
      <dgm:spPr/>
    </dgm:pt>
    <dgm:pt modelId="{D4D465BA-52A3-4C3F-89C6-814890DE9127}" type="pres">
      <dgm:prSet presAssocID="{177D4C0B-4A9B-4428-B51E-DE09E42B5A0C}" presName="sibTrans" presStyleCnt="0"/>
      <dgm:spPr/>
    </dgm:pt>
    <dgm:pt modelId="{D85D8FCF-0A70-40B6-8545-A2768E90FE65}" type="pres">
      <dgm:prSet presAssocID="{177D4C0B-4A9B-4428-B51E-DE09E42B5A0C}" presName="space" presStyleCnt="0"/>
      <dgm:spPr/>
    </dgm:pt>
    <dgm:pt modelId="{145624FC-A722-40CE-9E5F-6C64BB884953}" type="pres">
      <dgm:prSet presAssocID="{A4D8AD28-0347-48F2-81D1-01BD406CBA27}" presName="composite" presStyleCnt="0"/>
      <dgm:spPr/>
    </dgm:pt>
    <dgm:pt modelId="{6C800209-48F6-4BCF-A135-E1A8D6EDE80A}" type="pres">
      <dgm:prSet presAssocID="{A4D8AD28-0347-48F2-81D1-01BD406CBA27}" presName="LShape" presStyleLbl="alignNode1" presStyleIdx="4" presStyleCnt="5"/>
      <dgm:spPr/>
    </dgm:pt>
    <dgm:pt modelId="{BC766F56-EC90-4015-8ABD-28D44ECC96A6}" type="pres">
      <dgm:prSet presAssocID="{A4D8AD28-0347-48F2-81D1-01BD406CBA27}" presName="ParentText" presStyleLbl="revTx" presStyleIdx="2" presStyleCnt="3">
        <dgm:presLayoutVars>
          <dgm:chMax val="0"/>
          <dgm:chPref val="0"/>
          <dgm:bulletEnabled val="1"/>
        </dgm:presLayoutVars>
      </dgm:prSet>
      <dgm:spPr/>
      <dgm:t>
        <a:bodyPr/>
        <a:lstStyle/>
        <a:p>
          <a:endParaRPr lang="es-MX"/>
        </a:p>
      </dgm:t>
    </dgm:pt>
  </dgm:ptLst>
  <dgm:cxnLst>
    <dgm:cxn modelId="{B21C9946-3A1F-439C-B0C6-CAE56053C1B5}" srcId="{118C92F2-D978-4A9E-B71A-86FD0A16DC6E}" destId="{66FF9192-E165-4A77-A53D-C19FF3E8AB20}" srcOrd="1" destOrd="0" parTransId="{D6D3996D-67A8-42EA-B1DE-199E9526DC15}" sibTransId="{177D4C0B-4A9B-4428-B51E-DE09E42B5A0C}"/>
    <dgm:cxn modelId="{5DB1D7DA-21F4-435F-8FE1-412AB950090E}" type="presOf" srcId="{118C92F2-D978-4A9E-B71A-86FD0A16DC6E}" destId="{1E5A48CC-8985-4F48-991D-5A06C6FBEA75}" srcOrd="0" destOrd="0" presId="urn:microsoft.com/office/officeart/2009/3/layout/StepUpProcess"/>
    <dgm:cxn modelId="{95FD3781-1141-4531-802E-A89D823930AA}" srcId="{118C92F2-D978-4A9E-B71A-86FD0A16DC6E}" destId="{26B815A8-87C6-4F5E-AD4D-BE67383EAC26}" srcOrd="0" destOrd="0" parTransId="{7CC8F4E3-6D74-4AFB-81CF-0FD6FDC68011}" sibTransId="{DF3A1EB0-3D15-4D58-992A-88233A1A44C6}"/>
    <dgm:cxn modelId="{2CC0EE53-96CC-4703-A473-59107C923AF1}" type="presOf" srcId="{26B815A8-87C6-4F5E-AD4D-BE67383EAC26}" destId="{3A4B5B3D-89F8-4470-8009-1AF0ADF56A21}" srcOrd="0" destOrd="0" presId="urn:microsoft.com/office/officeart/2009/3/layout/StepUpProcess"/>
    <dgm:cxn modelId="{DE69A6D3-A3D9-4CF9-98FD-798AFF683196}" type="presOf" srcId="{A4D8AD28-0347-48F2-81D1-01BD406CBA27}" destId="{BC766F56-EC90-4015-8ABD-28D44ECC96A6}" srcOrd="0" destOrd="0" presId="urn:microsoft.com/office/officeart/2009/3/layout/StepUpProcess"/>
    <dgm:cxn modelId="{95D77BDB-D64A-4718-9650-9FD3863AF3AE}" type="presOf" srcId="{66FF9192-E165-4A77-A53D-C19FF3E8AB20}" destId="{183B7B41-B6B6-406B-ACCA-C1C5EE73425B}" srcOrd="0" destOrd="0" presId="urn:microsoft.com/office/officeart/2009/3/layout/StepUpProcess"/>
    <dgm:cxn modelId="{604B2189-C17C-4AB6-AD44-CE7EAA569686}" srcId="{118C92F2-D978-4A9E-B71A-86FD0A16DC6E}" destId="{A4D8AD28-0347-48F2-81D1-01BD406CBA27}" srcOrd="2" destOrd="0" parTransId="{EF60360F-01FA-47A8-8949-7E72D42D3D59}" sibTransId="{B29CA561-48A2-45E4-8C71-34916B2E2CD7}"/>
    <dgm:cxn modelId="{76A91D99-1888-4EF7-A20D-C07C9234BA64}" type="presParOf" srcId="{1E5A48CC-8985-4F48-991D-5A06C6FBEA75}" destId="{1EC18715-BFE5-4E60-B34C-C8E9B79694CE}" srcOrd="0" destOrd="0" presId="urn:microsoft.com/office/officeart/2009/3/layout/StepUpProcess"/>
    <dgm:cxn modelId="{7B22391A-C76C-4F5D-9E62-9012C3C02EBD}" type="presParOf" srcId="{1EC18715-BFE5-4E60-B34C-C8E9B79694CE}" destId="{B9017AB3-0EE6-4355-BC21-E2FEB3346B64}" srcOrd="0" destOrd="0" presId="urn:microsoft.com/office/officeart/2009/3/layout/StepUpProcess"/>
    <dgm:cxn modelId="{802CAF4A-840B-42B7-941B-5D82F7D82E14}" type="presParOf" srcId="{1EC18715-BFE5-4E60-B34C-C8E9B79694CE}" destId="{3A4B5B3D-89F8-4470-8009-1AF0ADF56A21}" srcOrd="1" destOrd="0" presId="urn:microsoft.com/office/officeart/2009/3/layout/StepUpProcess"/>
    <dgm:cxn modelId="{43207C9D-BA70-4F31-B7B2-F1C74CE509BC}" type="presParOf" srcId="{1EC18715-BFE5-4E60-B34C-C8E9B79694CE}" destId="{AB174323-55CB-48EF-B9A1-CBFAF1528673}" srcOrd="2" destOrd="0" presId="urn:microsoft.com/office/officeart/2009/3/layout/StepUpProcess"/>
    <dgm:cxn modelId="{AF33466B-8957-42BA-B4F4-9A1F8F90BDE8}" type="presParOf" srcId="{1E5A48CC-8985-4F48-991D-5A06C6FBEA75}" destId="{88077A68-98C2-4E4E-9CFB-8874BDEAFB3E}" srcOrd="1" destOrd="0" presId="urn:microsoft.com/office/officeart/2009/3/layout/StepUpProcess"/>
    <dgm:cxn modelId="{BF9C94D3-DE9B-41A5-A446-33B5D2831309}" type="presParOf" srcId="{88077A68-98C2-4E4E-9CFB-8874BDEAFB3E}" destId="{A1AC1B90-5F2B-4B25-BB95-EE1D23C0EF74}" srcOrd="0" destOrd="0" presId="urn:microsoft.com/office/officeart/2009/3/layout/StepUpProcess"/>
    <dgm:cxn modelId="{CB028AC6-89AE-45BA-B428-4A94D0DBA015}" type="presParOf" srcId="{1E5A48CC-8985-4F48-991D-5A06C6FBEA75}" destId="{CD8EB5B5-9A18-4A21-BF12-3E80D4AF9DA6}" srcOrd="2" destOrd="0" presId="urn:microsoft.com/office/officeart/2009/3/layout/StepUpProcess"/>
    <dgm:cxn modelId="{64F4A315-F2A4-4BCA-95B0-246EA356B93A}" type="presParOf" srcId="{CD8EB5B5-9A18-4A21-BF12-3E80D4AF9DA6}" destId="{D7CB3E30-2603-446D-A7C3-7DB156FE2261}" srcOrd="0" destOrd="0" presId="urn:microsoft.com/office/officeart/2009/3/layout/StepUpProcess"/>
    <dgm:cxn modelId="{CE07583F-BBAC-4E74-93B6-8992D06552ED}" type="presParOf" srcId="{CD8EB5B5-9A18-4A21-BF12-3E80D4AF9DA6}" destId="{183B7B41-B6B6-406B-ACCA-C1C5EE73425B}" srcOrd="1" destOrd="0" presId="urn:microsoft.com/office/officeart/2009/3/layout/StepUpProcess"/>
    <dgm:cxn modelId="{3795B9E0-9D1F-42DC-910A-D6CA4BAEE3F0}" type="presParOf" srcId="{CD8EB5B5-9A18-4A21-BF12-3E80D4AF9DA6}" destId="{448FB9A4-D4B3-4268-B7AA-A637592D21CE}" srcOrd="2" destOrd="0" presId="urn:microsoft.com/office/officeart/2009/3/layout/StepUpProcess"/>
    <dgm:cxn modelId="{A25700BB-78D5-46C8-B331-8D66B305E2B8}" type="presParOf" srcId="{1E5A48CC-8985-4F48-991D-5A06C6FBEA75}" destId="{D4D465BA-52A3-4C3F-89C6-814890DE9127}" srcOrd="3" destOrd="0" presId="urn:microsoft.com/office/officeart/2009/3/layout/StepUpProcess"/>
    <dgm:cxn modelId="{9ED72CE4-36C0-4736-A04F-FE152633BF67}" type="presParOf" srcId="{D4D465BA-52A3-4C3F-89C6-814890DE9127}" destId="{D85D8FCF-0A70-40B6-8545-A2768E90FE65}" srcOrd="0" destOrd="0" presId="urn:microsoft.com/office/officeart/2009/3/layout/StepUpProcess"/>
    <dgm:cxn modelId="{D4961BF1-C1EF-402A-911E-F09BD18C8088}" type="presParOf" srcId="{1E5A48CC-8985-4F48-991D-5A06C6FBEA75}" destId="{145624FC-A722-40CE-9E5F-6C64BB884953}" srcOrd="4" destOrd="0" presId="urn:microsoft.com/office/officeart/2009/3/layout/StepUpProcess"/>
    <dgm:cxn modelId="{BCD02736-A943-48EE-A308-07B6DE04D199}" type="presParOf" srcId="{145624FC-A722-40CE-9E5F-6C64BB884953}" destId="{6C800209-48F6-4BCF-A135-E1A8D6EDE80A}" srcOrd="0" destOrd="0" presId="urn:microsoft.com/office/officeart/2009/3/layout/StepUpProcess"/>
    <dgm:cxn modelId="{A9335E68-BAFB-4FAA-A3CD-F4EEE29E2E7F}" type="presParOf" srcId="{145624FC-A722-40CE-9E5F-6C64BB884953}" destId="{BC766F56-EC90-4015-8ABD-28D44ECC96A6}"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0F73843-093F-4E80-B6B0-3B07122C2804}" type="doc">
      <dgm:prSet loTypeId="urn:microsoft.com/office/officeart/2005/8/layout/hProcess9" loCatId="process" qsTypeId="urn:microsoft.com/office/officeart/2005/8/quickstyle/simple1" qsCatId="simple" csTypeId="urn:microsoft.com/office/officeart/2005/8/colors/colorful1" csCatId="colorful" phldr="1"/>
      <dgm:spPr/>
    </dgm:pt>
    <dgm:pt modelId="{31CB0325-EF90-4D44-8262-98DFF72DA188}">
      <dgm:prSet phldrT="[Texto]"/>
      <dgm:spPr/>
      <dgm:t>
        <a:bodyPr/>
        <a:lstStyle/>
        <a:p>
          <a:pPr algn="just"/>
          <a:r>
            <a:rPr lang="es-MX" b="1" dirty="0" smtClean="0"/>
            <a:t>La S.H.C.P. prepara el proyecto de iniciativa de ley de ingresos y lo entrega al ejecutivo federal.</a:t>
          </a:r>
          <a:endParaRPr lang="es-MX" b="1" dirty="0"/>
        </a:p>
      </dgm:t>
    </dgm:pt>
    <dgm:pt modelId="{C3D6BBF9-7838-4EBC-8941-827F0303A868}" type="parTrans" cxnId="{BAA97FB1-C675-41F8-860B-7A9EEF1A5115}">
      <dgm:prSet/>
      <dgm:spPr/>
      <dgm:t>
        <a:bodyPr/>
        <a:lstStyle/>
        <a:p>
          <a:endParaRPr lang="es-MX"/>
        </a:p>
      </dgm:t>
    </dgm:pt>
    <dgm:pt modelId="{E4C9A6C2-BDA6-481D-AF6F-9ACDEAA06651}" type="sibTrans" cxnId="{BAA97FB1-C675-41F8-860B-7A9EEF1A5115}">
      <dgm:prSet/>
      <dgm:spPr/>
      <dgm:t>
        <a:bodyPr/>
        <a:lstStyle/>
        <a:p>
          <a:endParaRPr lang="es-MX"/>
        </a:p>
      </dgm:t>
    </dgm:pt>
    <dgm:pt modelId="{AAF6896E-2009-4B0F-8CF2-54F32E6685A7}">
      <dgm:prSet phldrT="[Texto]"/>
      <dgm:spPr/>
      <dgm:t>
        <a:bodyPr/>
        <a:lstStyle/>
        <a:p>
          <a:pPr algn="just"/>
          <a:r>
            <a:rPr lang="es-MX" b="1" dirty="0" smtClean="0"/>
            <a:t>El ejecutivo entrega el proyecto a la cámara de diputados a mas tardar el 8 de septiembre (o en su caso el 15 de diciembre si es inicio de sexenio)para su discusión y aprobación. Y debe ser aprobada a mas tardar el 15 de noviembre,</a:t>
          </a:r>
          <a:endParaRPr lang="es-MX" b="1" dirty="0"/>
        </a:p>
      </dgm:t>
    </dgm:pt>
    <dgm:pt modelId="{7C67401D-8BE0-4380-BD37-19F16A3A1D10}" type="parTrans" cxnId="{824C77E1-C044-438F-9EBF-9488106F6AE5}">
      <dgm:prSet/>
      <dgm:spPr/>
      <dgm:t>
        <a:bodyPr/>
        <a:lstStyle/>
        <a:p>
          <a:endParaRPr lang="es-MX"/>
        </a:p>
      </dgm:t>
    </dgm:pt>
    <dgm:pt modelId="{B69387B4-9B42-448C-943A-8E5BB2C6A393}" type="sibTrans" cxnId="{824C77E1-C044-438F-9EBF-9488106F6AE5}">
      <dgm:prSet/>
      <dgm:spPr/>
      <dgm:t>
        <a:bodyPr/>
        <a:lstStyle/>
        <a:p>
          <a:endParaRPr lang="es-MX"/>
        </a:p>
      </dgm:t>
    </dgm:pt>
    <dgm:pt modelId="{CD27341D-D5A2-41FD-92F3-465354E73C67}">
      <dgm:prSet phldrT="[Texto]"/>
      <dgm:spPr/>
      <dgm:t>
        <a:bodyPr/>
        <a:lstStyle/>
        <a:p>
          <a:r>
            <a:rPr lang="es-MX" b="1" dirty="0" smtClean="0"/>
            <a:t>Discusión y aprobación en la cámara de senadores.</a:t>
          </a:r>
          <a:endParaRPr lang="es-MX" b="1" dirty="0"/>
        </a:p>
      </dgm:t>
    </dgm:pt>
    <dgm:pt modelId="{6C4B0786-19C8-49B5-BFD8-6F83DEAB0B7F}" type="parTrans" cxnId="{A3422883-7328-4AF9-87C1-141360B87B8B}">
      <dgm:prSet/>
      <dgm:spPr/>
      <dgm:t>
        <a:bodyPr/>
        <a:lstStyle/>
        <a:p>
          <a:endParaRPr lang="es-MX"/>
        </a:p>
      </dgm:t>
    </dgm:pt>
    <dgm:pt modelId="{F9EAE771-8856-4FEC-AF36-16CF64C82C3C}" type="sibTrans" cxnId="{A3422883-7328-4AF9-87C1-141360B87B8B}">
      <dgm:prSet/>
      <dgm:spPr/>
      <dgm:t>
        <a:bodyPr/>
        <a:lstStyle/>
        <a:p>
          <a:endParaRPr lang="es-MX"/>
        </a:p>
      </dgm:t>
    </dgm:pt>
    <dgm:pt modelId="{577EC4B2-BBD3-4C6D-8F7A-ECE1B526156F}">
      <dgm:prSet phldrT="[Texto]"/>
      <dgm:spPr/>
      <dgm:t>
        <a:bodyPr/>
        <a:lstStyle/>
        <a:p>
          <a:r>
            <a:rPr lang="es-MX" b="1" dirty="0" smtClean="0"/>
            <a:t>Promulgación y publicación de ley (a mas tardar el 1° de enero)</a:t>
          </a:r>
          <a:endParaRPr lang="es-MX" b="1" dirty="0"/>
        </a:p>
      </dgm:t>
    </dgm:pt>
    <dgm:pt modelId="{8EF001C6-9DEE-4EBA-A072-CAC9D9C4426B}" type="parTrans" cxnId="{7B4DCDD8-63BD-4FA4-8DA5-E1FD24BD5E6B}">
      <dgm:prSet/>
      <dgm:spPr/>
      <dgm:t>
        <a:bodyPr/>
        <a:lstStyle/>
        <a:p>
          <a:endParaRPr lang="es-MX"/>
        </a:p>
      </dgm:t>
    </dgm:pt>
    <dgm:pt modelId="{91BF239A-4E3E-4426-BDB0-9535763C0736}" type="sibTrans" cxnId="{7B4DCDD8-63BD-4FA4-8DA5-E1FD24BD5E6B}">
      <dgm:prSet/>
      <dgm:spPr/>
      <dgm:t>
        <a:bodyPr/>
        <a:lstStyle/>
        <a:p>
          <a:endParaRPr lang="es-MX"/>
        </a:p>
      </dgm:t>
    </dgm:pt>
    <dgm:pt modelId="{D4A61FFB-E24A-4125-8581-C9BE99514AB7}" type="pres">
      <dgm:prSet presAssocID="{B0F73843-093F-4E80-B6B0-3B07122C2804}" presName="CompostProcess" presStyleCnt="0">
        <dgm:presLayoutVars>
          <dgm:dir/>
          <dgm:resizeHandles val="exact"/>
        </dgm:presLayoutVars>
      </dgm:prSet>
      <dgm:spPr/>
    </dgm:pt>
    <dgm:pt modelId="{330583D7-E1A5-4F0E-AC6A-064F72BD66AE}" type="pres">
      <dgm:prSet presAssocID="{B0F73843-093F-4E80-B6B0-3B07122C2804}" presName="arrow" presStyleLbl="bgShp" presStyleIdx="0" presStyleCnt="1"/>
      <dgm:spPr/>
    </dgm:pt>
    <dgm:pt modelId="{7301AAD3-76B7-4C7C-9D95-B05FFBBE2B21}" type="pres">
      <dgm:prSet presAssocID="{B0F73843-093F-4E80-B6B0-3B07122C2804}" presName="linearProcess" presStyleCnt="0"/>
      <dgm:spPr/>
    </dgm:pt>
    <dgm:pt modelId="{2A131588-01DD-4D6C-A9E2-4B1CB35E8820}" type="pres">
      <dgm:prSet presAssocID="{31CB0325-EF90-4D44-8262-98DFF72DA188}" presName="textNode" presStyleLbl="node1" presStyleIdx="0" presStyleCnt="4" custScaleY="108265">
        <dgm:presLayoutVars>
          <dgm:bulletEnabled val="1"/>
        </dgm:presLayoutVars>
      </dgm:prSet>
      <dgm:spPr/>
      <dgm:t>
        <a:bodyPr/>
        <a:lstStyle/>
        <a:p>
          <a:endParaRPr lang="es-MX"/>
        </a:p>
      </dgm:t>
    </dgm:pt>
    <dgm:pt modelId="{F6DA8852-78A5-4945-BA46-4FF48D8B9AF9}" type="pres">
      <dgm:prSet presAssocID="{E4C9A6C2-BDA6-481D-AF6F-9ACDEAA06651}" presName="sibTrans" presStyleCnt="0"/>
      <dgm:spPr/>
    </dgm:pt>
    <dgm:pt modelId="{484F8AFF-491B-4418-A6E4-07E5F5BCF045}" type="pres">
      <dgm:prSet presAssocID="{AAF6896E-2009-4B0F-8CF2-54F32E6685A7}" presName="textNode" presStyleLbl="node1" presStyleIdx="1" presStyleCnt="4" custScaleX="115589">
        <dgm:presLayoutVars>
          <dgm:bulletEnabled val="1"/>
        </dgm:presLayoutVars>
      </dgm:prSet>
      <dgm:spPr/>
      <dgm:t>
        <a:bodyPr/>
        <a:lstStyle/>
        <a:p>
          <a:endParaRPr lang="es-MX"/>
        </a:p>
      </dgm:t>
    </dgm:pt>
    <dgm:pt modelId="{53AB7955-FCFD-4E8C-94E2-BC9149B56E5B}" type="pres">
      <dgm:prSet presAssocID="{B69387B4-9B42-448C-943A-8E5BB2C6A393}" presName="sibTrans" presStyleCnt="0"/>
      <dgm:spPr/>
    </dgm:pt>
    <dgm:pt modelId="{62026B2C-B20B-48B2-BE0F-FB2E7E1EE589}" type="pres">
      <dgm:prSet presAssocID="{CD27341D-D5A2-41FD-92F3-465354E73C67}" presName="textNode" presStyleLbl="node1" presStyleIdx="2" presStyleCnt="4">
        <dgm:presLayoutVars>
          <dgm:bulletEnabled val="1"/>
        </dgm:presLayoutVars>
      </dgm:prSet>
      <dgm:spPr/>
      <dgm:t>
        <a:bodyPr/>
        <a:lstStyle/>
        <a:p>
          <a:endParaRPr lang="es-MX"/>
        </a:p>
      </dgm:t>
    </dgm:pt>
    <dgm:pt modelId="{2AA8F3C8-16BA-4C03-8CD1-4CACC1B585E0}" type="pres">
      <dgm:prSet presAssocID="{F9EAE771-8856-4FEC-AF36-16CF64C82C3C}" presName="sibTrans" presStyleCnt="0"/>
      <dgm:spPr/>
    </dgm:pt>
    <dgm:pt modelId="{7E182989-2E38-4F66-920C-A89F750F78B3}" type="pres">
      <dgm:prSet presAssocID="{577EC4B2-BBD3-4C6D-8F7A-ECE1B526156F}" presName="textNode" presStyleLbl="node1" presStyleIdx="3" presStyleCnt="4">
        <dgm:presLayoutVars>
          <dgm:bulletEnabled val="1"/>
        </dgm:presLayoutVars>
      </dgm:prSet>
      <dgm:spPr/>
      <dgm:t>
        <a:bodyPr/>
        <a:lstStyle/>
        <a:p>
          <a:endParaRPr lang="es-MX"/>
        </a:p>
      </dgm:t>
    </dgm:pt>
  </dgm:ptLst>
  <dgm:cxnLst>
    <dgm:cxn modelId="{A3422883-7328-4AF9-87C1-141360B87B8B}" srcId="{B0F73843-093F-4E80-B6B0-3B07122C2804}" destId="{CD27341D-D5A2-41FD-92F3-465354E73C67}" srcOrd="2" destOrd="0" parTransId="{6C4B0786-19C8-49B5-BFD8-6F83DEAB0B7F}" sibTransId="{F9EAE771-8856-4FEC-AF36-16CF64C82C3C}"/>
    <dgm:cxn modelId="{51ADEC83-AA4B-4048-AB07-52C38DEB96DC}" type="presOf" srcId="{CD27341D-D5A2-41FD-92F3-465354E73C67}" destId="{62026B2C-B20B-48B2-BE0F-FB2E7E1EE589}" srcOrd="0" destOrd="0" presId="urn:microsoft.com/office/officeart/2005/8/layout/hProcess9"/>
    <dgm:cxn modelId="{BAA97FB1-C675-41F8-860B-7A9EEF1A5115}" srcId="{B0F73843-093F-4E80-B6B0-3B07122C2804}" destId="{31CB0325-EF90-4D44-8262-98DFF72DA188}" srcOrd="0" destOrd="0" parTransId="{C3D6BBF9-7838-4EBC-8941-827F0303A868}" sibTransId="{E4C9A6C2-BDA6-481D-AF6F-9ACDEAA06651}"/>
    <dgm:cxn modelId="{AA5EE076-160D-4F82-A399-76115DF0119A}" type="presOf" srcId="{31CB0325-EF90-4D44-8262-98DFF72DA188}" destId="{2A131588-01DD-4D6C-A9E2-4B1CB35E8820}" srcOrd="0" destOrd="0" presId="urn:microsoft.com/office/officeart/2005/8/layout/hProcess9"/>
    <dgm:cxn modelId="{824C77E1-C044-438F-9EBF-9488106F6AE5}" srcId="{B0F73843-093F-4E80-B6B0-3B07122C2804}" destId="{AAF6896E-2009-4B0F-8CF2-54F32E6685A7}" srcOrd="1" destOrd="0" parTransId="{7C67401D-8BE0-4380-BD37-19F16A3A1D10}" sibTransId="{B69387B4-9B42-448C-943A-8E5BB2C6A393}"/>
    <dgm:cxn modelId="{7B4DCDD8-63BD-4FA4-8DA5-E1FD24BD5E6B}" srcId="{B0F73843-093F-4E80-B6B0-3B07122C2804}" destId="{577EC4B2-BBD3-4C6D-8F7A-ECE1B526156F}" srcOrd="3" destOrd="0" parTransId="{8EF001C6-9DEE-4EBA-A072-CAC9D9C4426B}" sibTransId="{91BF239A-4E3E-4426-BDB0-9535763C0736}"/>
    <dgm:cxn modelId="{5521B5D6-E80B-4A80-8AA1-28777249CA3E}" type="presOf" srcId="{577EC4B2-BBD3-4C6D-8F7A-ECE1B526156F}" destId="{7E182989-2E38-4F66-920C-A89F750F78B3}" srcOrd="0" destOrd="0" presId="urn:microsoft.com/office/officeart/2005/8/layout/hProcess9"/>
    <dgm:cxn modelId="{EC0AE366-5A21-45D1-904D-8B5F5B597A25}" type="presOf" srcId="{B0F73843-093F-4E80-B6B0-3B07122C2804}" destId="{D4A61FFB-E24A-4125-8581-C9BE99514AB7}" srcOrd="0" destOrd="0" presId="urn:microsoft.com/office/officeart/2005/8/layout/hProcess9"/>
    <dgm:cxn modelId="{3A527210-1737-43D7-BBBF-D484110940B4}" type="presOf" srcId="{AAF6896E-2009-4B0F-8CF2-54F32E6685A7}" destId="{484F8AFF-491B-4418-A6E4-07E5F5BCF045}" srcOrd="0" destOrd="0" presId="urn:microsoft.com/office/officeart/2005/8/layout/hProcess9"/>
    <dgm:cxn modelId="{B022E65E-EB25-4FEB-9BD2-DD2AB701B2CD}" type="presParOf" srcId="{D4A61FFB-E24A-4125-8581-C9BE99514AB7}" destId="{330583D7-E1A5-4F0E-AC6A-064F72BD66AE}" srcOrd="0" destOrd="0" presId="urn:microsoft.com/office/officeart/2005/8/layout/hProcess9"/>
    <dgm:cxn modelId="{B83E8B23-838D-45B6-9930-2136F1FF7AD0}" type="presParOf" srcId="{D4A61FFB-E24A-4125-8581-C9BE99514AB7}" destId="{7301AAD3-76B7-4C7C-9D95-B05FFBBE2B21}" srcOrd="1" destOrd="0" presId="urn:microsoft.com/office/officeart/2005/8/layout/hProcess9"/>
    <dgm:cxn modelId="{42CBFBC3-37C1-4B32-8B4A-C8197ABA3881}" type="presParOf" srcId="{7301AAD3-76B7-4C7C-9D95-B05FFBBE2B21}" destId="{2A131588-01DD-4D6C-A9E2-4B1CB35E8820}" srcOrd="0" destOrd="0" presId="urn:microsoft.com/office/officeart/2005/8/layout/hProcess9"/>
    <dgm:cxn modelId="{F3675518-B919-4274-84D1-DA303539F5C7}" type="presParOf" srcId="{7301AAD3-76B7-4C7C-9D95-B05FFBBE2B21}" destId="{F6DA8852-78A5-4945-BA46-4FF48D8B9AF9}" srcOrd="1" destOrd="0" presId="urn:microsoft.com/office/officeart/2005/8/layout/hProcess9"/>
    <dgm:cxn modelId="{A79735F2-EA21-4CB2-96AE-9437B71C0702}" type="presParOf" srcId="{7301AAD3-76B7-4C7C-9D95-B05FFBBE2B21}" destId="{484F8AFF-491B-4418-A6E4-07E5F5BCF045}" srcOrd="2" destOrd="0" presId="urn:microsoft.com/office/officeart/2005/8/layout/hProcess9"/>
    <dgm:cxn modelId="{7449D1E8-8C06-4D26-97CB-61FCA04DDE11}" type="presParOf" srcId="{7301AAD3-76B7-4C7C-9D95-B05FFBBE2B21}" destId="{53AB7955-FCFD-4E8C-94E2-BC9149B56E5B}" srcOrd="3" destOrd="0" presId="urn:microsoft.com/office/officeart/2005/8/layout/hProcess9"/>
    <dgm:cxn modelId="{955D3502-0B9E-4120-BDC3-06337B257824}" type="presParOf" srcId="{7301AAD3-76B7-4C7C-9D95-B05FFBBE2B21}" destId="{62026B2C-B20B-48B2-BE0F-FB2E7E1EE589}" srcOrd="4" destOrd="0" presId="urn:microsoft.com/office/officeart/2005/8/layout/hProcess9"/>
    <dgm:cxn modelId="{34115146-7B2D-4814-9F70-0030AFBDFB69}" type="presParOf" srcId="{7301AAD3-76B7-4C7C-9D95-B05FFBBE2B21}" destId="{2AA8F3C8-16BA-4C03-8CD1-4CACC1B585E0}" srcOrd="5" destOrd="0" presId="urn:microsoft.com/office/officeart/2005/8/layout/hProcess9"/>
    <dgm:cxn modelId="{C21DF3F7-AAA7-442C-BC8A-5BD3B94B2643}" type="presParOf" srcId="{7301AAD3-76B7-4C7C-9D95-B05FFBBE2B21}" destId="{7E182989-2E38-4F66-920C-A89F750F78B3}"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E0D257F-53E8-49E9-8E1D-193D3C3A7761}"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MX"/>
        </a:p>
      </dgm:t>
    </dgm:pt>
    <dgm:pt modelId="{4B1DA7B8-7B54-4E53-99F0-B791CAE3D62C}">
      <dgm:prSet phldrT="[Texto]"/>
      <dgm:spPr/>
      <dgm:t>
        <a:bodyPr/>
        <a:lstStyle/>
        <a:p>
          <a:r>
            <a:rPr lang="es-MX" dirty="0" smtClean="0"/>
            <a:t>Derecho público</a:t>
          </a:r>
          <a:endParaRPr lang="es-MX" dirty="0"/>
        </a:p>
      </dgm:t>
    </dgm:pt>
    <dgm:pt modelId="{B78D86E1-5D7D-4931-9252-569D9CD3CC06}" type="parTrans" cxnId="{61E932F0-DCB8-4F87-A290-83FB1E1EA343}">
      <dgm:prSet/>
      <dgm:spPr/>
      <dgm:t>
        <a:bodyPr/>
        <a:lstStyle/>
        <a:p>
          <a:endParaRPr lang="es-MX"/>
        </a:p>
      </dgm:t>
    </dgm:pt>
    <dgm:pt modelId="{317A6B53-076A-43C1-A01F-34025BEAB588}" type="sibTrans" cxnId="{61E932F0-DCB8-4F87-A290-83FB1E1EA343}">
      <dgm:prSet/>
      <dgm:spPr/>
      <dgm:t>
        <a:bodyPr/>
        <a:lstStyle/>
        <a:p>
          <a:endParaRPr lang="es-MX"/>
        </a:p>
      </dgm:t>
    </dgm:pt>
    <dgm:pt modelId="{6FBF13AF-A415-4B66-AAB7-CB7B6BB68A6F}">
      <dgm:prSet phldrT="[Texto]" custT="1"/>
      <dgm:spPr/>
      <dgm:t>
        <a:bodyPr/>
        <a:lstStyle/>
        <a:p>
          <a:r>
            <a:rPr lang="es-MX" sz="1600" b="1" dirty="0" smtClean="0"/>
            <a:t>El estado actúa como ente soberano.</a:t>
          </a:r>
          <a:endParaRPr lang="es-MX" sz="1600" b="1" dirty="0"/>
        </a:p>
      </dgm:t>
    </dgm:pt>
    <dgm:pt modelId="{89BA0CB3-4247-435E-9684-A125A0F25048}" type="parTrans" cxnId="{01B2477F-195E-437A-B058-B71A70DAD244}">
      <dgm:prSet/>
      <dgm:spPr/>
      <dgm:t>
        <a:bodyPr/>
        <a:lstStyle/>
        <a:p>
          <a:endParaRPr lang="es-MX"/>
        </a:p>
      </dgm:t>
    </dgm:pt>
    <dgm:pt modelId="{A6B054FA-173B-45BB-B65B-70FB4D50B7D2}" type="sibTrans" cxnId="{01B2477F-195E-437A-B058-B71A70DAD244}">
      <dgm:prSet/>
      <dgm:spPr/>
      <dgm:t>
        <a:bodyPr/>
        <a:lstStyle/>
        <a:p>
          <a:endParaRPr lang="es-MX"/>
        </a:p>
      </dgm:t>
    </dgm:pt>
    <dgm:pt modelId="{8AEBA8BB-DABA-4FDE-913B-92B63ACDEF5B}">
      <dgm:prSet phldrT="[Texto]"/>
      <dgm:spPr/>
      <dgm:t>
        <a:bodyPr/>
        <a:lstStyle/>
        <a:p>
          <a:r>
            <a:rPr lang="es-MX" dirty="0" smtClean="0"/>
            <a:t>Derecho privado</a:t>
          </a:r>
          <a:endParaRPr lang="es-MX" dirty="0"/>
        </a:p>
      </dgm:t>
    </dgm:pt>
    <dgm:pt modelId="{DD0E71C7-C91F-4871-A066-1AB071EF4B9A}" type="parTrans" cxnId="{042E6586-3B5A-4EE0-806A-BB16A8AE23D0}">
      <dgm:prSet/>
      <dgm:spPr/>
      <dgm:t>
        <a:bodyPr/>
        <a:lstStyle/>
        <a:p>
          <a:endParaRPr lang="es-MX"/>
        </a:p>
      </dgm:t>
    </dgm:pt>
    <dgm:pt modelId="{F9C50559-4428-4AFD-BA26-561DE8390CB1}" type="sibTrans" cxnId="{042E6586-3B5A-4EE0-806A-BB16A8AE23D0}">
      <dgm:prSet/>
      <dgm:spPr/>
      <dgm:t>
        <a:bodyPr/>
        <a:lstStyle/>
        <a:p>
          <a:endParaRPr lang="es-MX"/>
        </a:p>
      </dgm:t>
    </dgm:pt>
    <dgm:pt modelId="{ADE77983-69DF-44DA-87B1-20E525713883}">
      <dgm:prSet phldrT="[Texto]" custT="1"/>
      <dgm:spPr/>
      <dgm:t>
        <a:bodyPr/>
        <a:lstStyle/>
        <a:p>
          <a:pPr algn="just"/>
          <a:r>
            <a:rPr lang="es-MX" sz="1600" b="1" dirty="0" smtClean="0"/>
            <a:t> Son aquellos que provienen de su actividad industrial y comercial mediante empresas públicas, cuando realiza compraventa; los que obtiene por regalías derivadas de la explotación de patentes, marcas o derechos de autor</a:t>
          </a:r>
          <a:r>
            <a:rPr lang="es-MX" sz="1600" b="1" dirty="0" smtClean="0"/>
            <a:t>, etc.</a:t>
          </a:r>
          <a:endParaRPr lang="es-MX" sz="1600" b="1" dirty="0"/>
        </a:p>
      </dgm:t>
    </dgm:pt>
    <dgm:pt modelId="{EDAC3507-D63D-4DDC-BCB4-EEAEE25C3757}" type="parTrans" cxnId="{896764AE-F0B0-4A52-BCFA-93B3C8C22B29}">
      <dgm:prSet/>
      <dgm:spPr/>
      <dgm:t>
        <a:bodyPr/>
        <a:lstStyle/>
        <a:p>
          <a:endParaRPr lang="es-MX"/>
        </a:p>
      </dgm:t>
    </dgm:pt>
    <dgm:pt modelId="{6428248F-004E-41CE-BBD6-691490894B73}" type="sibTrans" cxnId="{896764AE-F0B0-4A52-BCFA-93B3C8C22B29}">
      <dgm:prSet/>
      <dgm:spPr/>
      <dgm:t>
        <a:bodyPr/>
        <a:lstStyle/>
        <a:p>
          <a:endParaRPr lang="es-MX"/>
        </a:p>
      </dgm:t>
    </dgm:pt>
    <dgm:pt modelId="{68949E6B-80E2-40A7-B59E-B0DAD18F557C}">
      <dgm:prSet phldrT="[Texto]" custT="1"/>
      <dgm:spPr/>
      <dgm:t>
        <a:bodyPr/>
        <a:lstStyle/>
        <a:p>
          <a:r>
            <a:rPr lang="es-MX" sz="1600" b="1" dirty="0" smtClean="0"/>
            <a:t>Ejemplo: contribuciones</a:t>
          </a:r>
          <a:endParaRPr lang="es-MX" sz="1600" b="1" dirty="0"/>
        </a:p>
      </dgm:t>
    </dgm:pt>
    <dgm:pt modelId="{C37925B7-BEF7-467C-9FB1-E8E7995CE6E0}" type="parTrans" cxnId="{84EF7B7A-3DB3-4CFA-9F00-D92B02BAA03C}">
      <dgm:prSet/>
      <dgm:spPr/>
      <dgm:t>
        <a:bodyPr/>
        <a:lstStyle/>
        <a:p>
          <a:endParaRPr lang="es-MX"/>
        </a:p>
      </dgm:t>
    </dgm:pt>
    <dgm:pt modelId="{6D10FF1B-86FB-4B18-9B5A-2457E3CA4915}" type="sibTrans" cxnId="{84EF7B7A-3DB3-4CFA-9F00-D92B02BAA03C}">
      <dgm:prSet/>
      <dgm:spPr/>
      <dgm:t>
        <a:bodyPr/>
        <a:lstStyle/>
        <a:p>
          <a:endParaRPr lang="es-MX"/>
        </a:p>
      </dgm:t>
    </dgm:pt>
    <dgm:pt modelId="{1DA02DDB-F813-4E34-826E-031E4FA0A2B3}">
      <dgm:prSet phldrT="[Texto]" custT="1"/>
      <dgm:spPr/>
      <dgm:t>
        <a:bodyPr/>
        <a:lstStyle/>
        <a:p>
          <a:endParaRPr lang="es-MX" sz="1600" b="1" dirty="0"/>
        </a:p>
      </dgm:t>
    </dgm:pt>
    <dgm:pt modelId="{9A316558-C809-4BBD-9ACE-777C535985D9}" type="parTrans" cxnId="{F704325C-22CD-402E-980C-3DED9C619553}">
      <dgm:prSet/>
      <dgm:spPr/>
      <dgm:t>
        <a:bodyPr/>
        <a:lstStyle/>
        <a:p>
          <a:endParaRPr lang="es-MX"/>
        </a:p>
      </dgm:t>
    </dgm:pt>
    <dgm:pt modelId="{3B955245-6FE0-4317-A271-FC1EEE1FF663}" type="sibTrans" cxnId="{F704325C-22CD-402E-980C-3DED9C619553}">
      <dgm:prSet/>
      <dgm:spPr/>
      <dgm:t>
        <a:bodyPr/>
        <a:lstStyle/>
        <a:p>
          <a:endParaRPr lang="es-MX"/>
        </a:p>
      </dgm:t>
    </dgm:pt>
    <dgm:pt modelId="{BC096253-DB5E-4743-93C0-34969849412C}">
      <dgm:prSet phldrT="[Texto]" custT="1"/>
      <dgm:spPr/>
      <dgm:t>
        <a:bodyPr/>
        <a:lstStyle/>
        <a:p>
          <a:endParaRPr lang="es-MX" sz="1600" b="1" dirty="0"/>
        </a:p>
      </dgm:t>
    </dgm:pt>
    <dgm:pt modelId="{7EB51721-BFD8-4B10-A588-9A7731D851BB}" type="parTrans" cxnId="{E20AE2A9-0D16-4DCB-8CDC-511DE8042BC3}">
      <dgm:prSet/>
      <dgm:spPr/>
      <dgm:t>
        <a:bodyPr/>
        <a:lstStyle/>
        <a:p>
          <a:endParaRPr lang="es-MX"/>
        </a:p>
      </dgm:t>
    </dgm:pt>
    <dgm:pt modelId="{3C8C1B85-C45D-4509-A565-91D1CB69E848}" type="sibTrans" cxnId="{E20AE2A9-0D16-4DCB-8CDC-511DE8042BC3}">
      <dgm:prSet/>
      <dgm:spPr/>
      <dgm:t>
        <a:bodyPr/>
        <a:lstStyle/>
        <a:p>
          <a:endParaRPr lang="es-MX"/>
        </a:p>
      </dgm:t>
    </dgm:pt>
    <dgm:pt modelId="{1D7BF121-E8D7-47EA-B771-DB68293CD4D1}" type="pres">
      <dgm:prSet presAssocID="{9E0D257F-53E8-49E9-8E1D-193D3C3A7761}" presName="Name0" presStyleCnt="0">
        <dgm:presLayoutVars>
          <dgm:dir/>
          <dgm:animLvl val="lvl"/>
          <dgm:resizeHandles/>
        </dgm:presLayoutVars>
      </dgm:prSet>
      <dgm:spPr/>
      <dgm:t>
        <a:bodyPr/>
        <a:lstStyle/>
        <a:p>
          <a:endParaRPr lang="es-MX"/>
        </a:p>
      </dgm:t>
    </dgm:pt>
    <dgm:pt modelId="{E73BF00A-A1DF-4028-A8E4-0A886BFAE228}" type="pres">
      <dgm:prSet presAssocID="{4B1DA7B8-7B54-4E53-99F0-B791CAE3D62C}" presName="linNode" presStyleCnt="0"/>
      <dgm:spPr/>
    </dgm:pt>
    <dgm:pt modelId="{9F5111C8-7AEF-4651-995D-CA4D0A4E024E}" type="pres">
      <dgm:prSet presAssocID="{4B1DA7B8-7B54-4E53-99F0-B791CAE3D62C}" presName="parentShp" presStyleLbl="node1" presStyleIdx="0" presStyleCnt="2">
        <dgm:presLayoutVars>
          <dgm:bulletEnabled val="1"/>
        </dgm:presLayoutVars>
      </dgm:prSet>
      <dgm:spPr/>
      <dgm:t>
        <a:bodyPr/>
        <a:lstStyle/>
        <a:p>
          <a:endParaRPr lang="es-MX"/>
        </a:p>
      </dgm:t>
    </dgm:pt>
    <dgm:pt modelId="{2E02E86E-C016-44B9-8D61-2864915092F9}" type="pres">
      <dgm:prSet presAssocID="{4B1DA7B8-7B54-4E53-99F0-B791CAE3D62C}" presName="childShp" presStyleLbl="bgAccFollowNode1" presStyleIdx="0" presStyleCnt="2">
        <dgm:presLayoutVars>
          <dgm:bulletEnabled val="1"/>
        </dgm:presLayoutVars>
      </dgm:prSet>
      <dgm:spPr/>
      <dgm:t>
        <a:bodyPr/>
        <a:lstStyle/>
        <a:p>
          <a:endParaRPr lang="es-MX"/>
        </a:p>
      </dgm:t>
    </dgm:pt>
    <dgm:pt modelId="{0E010E2F-D3B8-42FB-8B6F-33AA83392D7E}" type="pres">
      <dgm:prSet presAssocID="{317A6B53-076A-43C1-A01F-34025BEAB588}" presName="spacing" presStyleCnt="0"/>
      <dgm:spPr/>
    </dgm:pt>
    <dgm:pt modelId="{D1CFA4FD-A1D8-406E-AC2D-C8306290793A}" type="pres">
      <dgm:prSet presAssocID="{8AEBA8BB-DABA-4FDE-913B-92B63ACDEF5B}" presName="linNode" presStyleCnt="0"/>
      <dgm:spPr/>
    </dgm:pt>
    <dgm:pt modelId="{7851F289-8172-4ACF-9BA1-2229F1151500}" type="pres">
      <dgm:prSet presAssocID="{8AEBA8BB-DABA-4FDE-913B-92B63ACDEF5B}" presName="parentShp" presStyleLbl="node1" presStyleIdx="1" presStyleCnt="2">
        <dgm:presLayoutVars>
          <dgm:bulletEnabled val="1"/>
        </dgm:presLayoutVars>
      </dgm:prSet>
      <dgm:spPr/>
      <dgm:t>
        <a:bodyPr/>
        <a:lstStyle/>
        <a:p>
          <a:endParaRPr lang="es-MX"/>
        </a:p>
      </dgm:t>
    </dgm:pt>
    <dgm:pt modelId="{22A775F6-3FD9-4B7F-9BB6-6F5E1911456E}" type="pres">
      <dgm:prSet presAssocID="{8AEBA8BB-DABA-4FDE-913B-92B63ACDEF5B}" presName="childShp" presStyleLbl="bgAccFollowNode1" presStyleIdx="1" presStyleCnt="2">
        <dgm:presLayoutVars>
          <dgm:bulletEnabled val="1"/>
        </dgm:presLayoutVars>
      </dgm:prSet>
      <dgm:spPr/>
      <dgm:t>
        <a:bodyPr/>
        <a:lstStyle/>
        <a:p>
          <a:endParaRPr lang="es-MX"/>
        </a:p>
      </dgm:t>
    </dgm:pt>
  </dgm:ptLst>
  <dgm:cxnLst>
    <dgm:cxn modelId="{9D81E6CD-588B-44B3-A9D4-9A8801127B94}" type="presOf" srcId="{1DA02DDB-F813-4E34-826E-031E4FA0A2B3}" destId="{2E02E86E-C016-44B9-8D61-2864915092F9}" srcOrd="0" destOrd="2" presId="urn:microsoft.com/office/officeart/2005/8/layout/vList6"/>
    <dgm:cxn modelId="{40F05579-68F5-49DA-810B-4922B084ED3C}" type="presOf" srcId="{6FBF13AF-A415-4B66-AAB7-CB7B6BB68A6F}" destId="{2E02E86E-C016-44B9-8D61-2864915092F9}" srcOrd="0" destOrd="1" presId="urn:microsoft.com/office/officeart/2005/8/layout/vList6"/>
    <dgm:cxn modelId="{DE7A2F62-9F7E-4F99-8874-3FBF397F5C49}" type="presOf" srcId="{4B1DA7B8-7B54-4E53-99F0-B791CAE3D62C}" destId="{9F5111C8-7AEF-4651-995D-CA4D0A4E024E}" srcOrd="0" destOrd="0" presId="urn:microsoft.com/office/officeart/2005/8/layout/vList6"/>
    <dgm:cxn modelId="{06F67132-2850-4199-9C38-22A3F9CE39D4}" type="presOf" srcId="{68949E6B-80E2-40A7-B59E-B0DAD18F557C}" destId="{2E02E86E-C016-44B9-8D61-2864915092F9}" srcOrd="0" destOrd="3" presId="urn:microsoft.com/office/officeart/2005/8/layout/vList6"/>
    <dgm:cxn modelId="{61E932F0-DCB8-4F87-A290-83FB1E1EA343}" srcId="{9E0D257F-53E8-49E9-8E1D-193D3C3A7761}" destId="{4B1DA7B8-7B54-4E53-99F0-B791CAE3D62C}" srcOrd="0" destOrd="0" parTransId="{B78D86E1-5D7D-4931-9252-569D9CD3CC06}" sibTransId="{317A6B53-076A-43C1-A01F-34025BEAB588}"/>
    <dgm:cxn modelId="{57D237E9-D493-47D8-AB4F-9D6CFF002449}" type="presOf" srcId="{8AEBA8BB-DABA-4FDE-913B-92B63ACDEF5B}" destId="{7851F289-8172-4ACF-9BA1-2229F1151500}" srcOrd="0" destOrd="0" presId="urn:microsoft.com/office/officeart/2005/8/layout/vList6"/>
    <dgm:cxn modelId="{896764AE-F0B0-4A52-BCFA-93B3C8C22B29}" srcId="{8AEBA8BB-DABA-4FDE-913B-92B63ACDEF5B}" destId="{ADE77983-69DF-44DA-87B1-20E525713883}" srcOrd="0" destOrd="0" parTransId="{EDAC3507-D63D-4DDC-BCB4-EEAEE25C3757}" sibTransId="{6428248F-004E-41CE-BBD6-691490894B73}"/>
    <dgm:cxn modelId="{5226DA14-7111-480A-AE88-E4033033DD33}" type="presOf" srcId="{9E0D257F-53E8-49E9-8E1D-193D3C3A7761}" destId="{1D7BF121-E8D7-47EA-B771-DB68293CD4D1}" srcOrd="0" destOrd="0" presId="urn:microsoft.com/office/officeart/2005/8/layout/vList6"/>
    <dgm:cxn modelId="{84EF7B7A-3DB3-4CFA-9F00-D92B02BAA03C}" srcId="{4B1DA7B8-7B54-4E53-99F0-B791CAE3D62C}" destId="{68949E6B-80E2-40A7-B59E-B0DAD18F557C}" srcOrd="3" destOrd="0" parTransId="{C37925B7-BEF7-467C-9FB1-E8E7995CE6E0}" sibTransId="{6D10FF1B-86FB-4B18-9B5A-2457E3CA4915}"/>
    <dgm:cxn modelId="{D15AF4C7-6F09-4565-BE61-60F6F8CBF829}" type="presOf" srcId="{ADE77983-69DF-44DA-87B1-20E525713883}" destId="{22A775F6-3FD9-4B7F-9BB6-6F5E1911456E}" srcOrd="0" destOrd="0" presId="urn:microsoft.com/office/officeart/2005/8/layout/vList6"/>
    <dgm:cxn modelId="{F704325C-22CD-402E-980C-3DED9C619553}" srcId="{4B1DA7B8-7B54-4E53-99F0-B791CAE3D62C}" destId="{1DA02DDB-F813-4E34-826E-031E4FA0A2B3}" srcOrd="2" destOrd="0" parTransId="{9A316558-C809-4BBD-9ACE-777C535985D9}" sibTransId="{3B955245-6FE0-4317-A271-FC1EEE1FF663}"/>
    <dgm:cxn modelId="{042E6586-3B5A-4EE0-806A-BB16A8AE23D0}" srcId="{9E0D257F-53E8-49E9-8E1D-193D3C3A7761}" destId="{8AEBA8BB-DABA-4FDE-913B-92B63ACDEF5B}" srcOrd="1" destOrd="0" parTransId="{DD0E71C7-C91F-4871-A066-1AB071EF4B9A}" sibTransId="{F9C50559-4428-4AFD-BA26-561DE8390CB1}"/>
    <dgm:cxn modelId="{CF26E188-10EB-4E3F-B563-DECE33109EE1}" type="presOf" srcId="{BC096253-DB5E-4743-93C0-34969849412C}" destId="{2E02E86E-C016-44B9-8D61-2864915092F9}" srcOrd="0" destOrd="0" presId="urn:microsoft.com/office/officeart/2005/8/layout/vList6"/>
    <dgm:cxn modelId="{E20AE2A9-0D16-4DCB-8CDC-511DE8042BC3}" srcId="{4B1DA7B8-7B54-4E53-99F0-B791CAE3D62C}" destId="{BC096253-DB5E-4743-93C0-34969849412C}" srcOrd="0" destOrd="0" parTransId="{7EB51721-BFD8-4B10-A588-9A7731D851BB}" sibTransId="{3C8C1B85-C45D-4509-A565-91D1CB69E848}"/>
    <dgm:cxn modelId="{01B2477F-195E-437A-B058-B71A70DAD244}" srcId="{4B1DA7B8-7B54-4E53-99F0-B791CAE3D62C}" destId="{6FBF13AF-A415-4B66-AAB7-CB7B6BB68A6F}" srcOrd="1" destOrd="0" parTransId="{89BA0CB3-4247-435E-9684-A125A0F25048}" sibTransId="{A6B054FA-173B-45BB-B65B-70FB4D50B7D2}"/>
    <dgm:cxn modelId="{42F581A6-4CEE-48E1-8A40-3715C1D5693E}" type="presParOf" srcId="{1D7BF121-E8D7-47EA-B771-DB68293CD4D1}" destId="{E73BF00A-A1DF-4028-A8E4-0A886BFAE228}" srcOrd="0" destOrd="0" presId="urn:microsoft.com/office/officeart/2005/8/layout/vList6"/>
    <dgm:cxn modelId="{E8A1B716-EBFC-4D59-B721-6B0E232E3C82}" type="presParOf" srcId="{E73BF00A-A1DF-4028-A8E4-0A886BFAE228}" destId="{9F5111C8-7AEF-4651-995D-CA4D0A4E024E}" srcOrd="0" destOrd="0" presId="urn:microsoft.com/office/officeart/2005/8/layout/vList6"/>
    <dgm:cxn modelId="{84F27B14-F5C2-4856-B128-735743C3D5F9}" type="presParOf" srcId="{E73BF00A-A1DF-4028-A8E4-0A886BFAE228}" destId="{2E02E86E-C016-44B9-8D61-2864915092F9}" srcOrd="1" destOrd="0" presId="urn:microsoft.com/office/officeart/2005/8/layout/vList6"/>
    <dgm:cxn modelId="{CC3A3ECF-5006-4671-9348-0CE12D635A08}" type="presParOf" srcId="{1D7BF121-E8D7-47EA-B771-DB68293CD4D1}" destId="{0E010E2F-D3B8-42FB-8B6F-33AA83392D7E}" srcOrd="1" destOrd="0" presId="urn:microsoft.com/office/officeart/2005/8/layout/vList6"/>
    <dgm:cxn modelId="{DE35F6BF-74C9-4CC4-BFC6-B146298202B2}" type="presParOf" srcId="{1D7BF121-E8D7-47EA-B771-DB68293CD4D1}" destId="{D1CFA4FD-A1D8-406E-AC2D-C8306290793A}" srcOrd="2" destOrd="0" presId="urn:microsoft.com/office/officeart/2005/8/layout/vList6"/>
    <dgm:cxn modelId="{307A5588-8BAD-408A-8848-CF670A552925}" type="presParOf" srcId="{D1CFA4FD-A1D8-406E-AC2D-C8306290793A}" destId="{7851F289-8172-4ACF-9BA1-2229F1151500}" srcOrd="0" destOrd="0" presId="urn:microsoft.com/office/officeart/2005/8/layout/vList6"/>
    <dgm:cxn modelId="{72BB0CD1-E901-45FC-84A5-45CD4B52AAA2}" type="presParOf" srcId="{D1CFA4FD-A1D8-406E-AC2D-C8306290793A}" destId="{22A775F6-3FD9-4B7F-9BB6-6F5E1911456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84F5C2A-2D1E-4C22-B478-CEC160BAA8DF}"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s-MX"/>
        </a:p>
      </dgm:t>
    </dgm:pt>
    <dgm:pt modelId="{40371AAD-FF44-4540-908B-9CB373C977F6}">
      <dgm:prSet phldrT="[Texto]"/>
      <dgm:spPr/>
      <dgm:t>
        <a:bodyPr/>
        <a:lstStyle/>
        <a:p>
          <a:r>
            <a:rPr lang="es-MX" b="1" dirty="0" smtClean="0"/>
            <a:t>Ordinarios </a:t>
          </a:r>
          <a:endParaRPr lang="es-MX" b="1" dirty="0"/>
        </a:p>
      </dgm:t>
    </dgm:pt>
    <dgm:pt modelId="{B6061253-1C7B-42A7-B01C-9DA277F6E4C1}" type="parTrans" cxnId="{D3CD464B-1D87-4756-9FBB-7BDC1B0216EF}">
      <dgm:prSet/>
      <dgm:spPr/>
      <dgm:t>
        <a:bodyPr/>
        <a:lstStyle/>
        <a:p>
          <a:endParaRPr lang="es-MX"/>
        </a:p>
      </dgm:t>
    </dgm:pt>
    <dgm:pt modelId="{332B3AD9-8DA0-4E2D-A56F-72045AA4CA32}" type="sibTrans" cxnId="{D3CD464B-1D87-4756-9FBB-7BDC1B0216EF}">
      <dgm:prSet/>
      <dgm:spPr/>
      <dgm:t>
        <a:bodyPr/>
        <a:lstStyle/>
        <a:p>
          <a:endParaRPr lang="es-MX"/>
        </a:p>
      </dgm:t>
    </dgm:pt>
    <dgm:pt modelId="{D60E3FC1-FBC3-44AC-9A73-4B5EEAC177A5}">
      <dgm:prSet phldrT="[Texto]"/>
      <dgm:spPr/>
      <dgm:t>
        <a:bodyPr/>
        <a:lstStyle/>
        <a:p>
          <a:pPr algn="just"/>
          <a:r>
            <a:rPr lang="es-MX" b="1" dirty="0" smtClean="0"/>
            <a:t>son aquellos tributos que establezca la ley anual de ingresos</a:t>
          </a:r>
          <a:endParaRPr lang="es-MX" b="1" dirty="0"/>
        </a:p>
      </dgm:t>
    </dgm:pt>
    <dgm:pt modelId="{AD3ACA53-0475-4D45-AF55-8FB6CF7283FB}" type="parTrans" cxnId="{4B1BAE1C-FEC0-46EC-99F2-EBD6EDCD9F95}">
      <dgm:prSet/>
      <dgm:spPr/>
      <dgm:t>
        <a:bodyPr/>
        <a:lstStyle/>
        <a:p>
          <a:endParaRPr lang="es-MX"/>
        </a:p>
      </dgm:t>
    </dgm:pt>
    <dgm:pt modelId="{7ADD845E-7144-4358-9BA1-24C3EF043B5A}" type="sibTrans" cxnId="{4B1BAE1C-FEC0-46EC-99F2-EBD6EDCD9F95}">
      <dgm:prSet/>
      <dgm:spPr/>
      <dgm:t>
        <a:bodyPr/>
        <a:lstStyle/>
        <a:p>
          <a:endParaRPr lang="es-MX"/>
        </a:p>
      </dgm:t>
    </dgm:pt>
    <dgm:pt modelId="{7FBF77C2-2D8F-4F13-9EAB-170CC9726B2B}">
      <dgm:prSet phldrT="[Texto]" phldr="1"/>
      <dgm:spPr/>
      <dgm:t>
        <a:bodyPr/>
        <a:lstStyle/>
        <a:p>
          <a:pPr algn="l"/>
          <a:endParaRPr lang="es-MX"/>
        </a:p>
      </dgm:t>
    </dgm:pt>
    <dgm:pt modelId="{97498EBD-217D-4BAD-8B2F-B86AFDCD5CDC}" type="parTrans" cxnId="{0433E18A-8F59-4EFB-B57E-2FEAA5EFEB86}">
      <dgm:prSet/>
      <dgm:spPr/>
      <dgm:t>
        <a:bodyPr/>
        <a:lstStyle/>
        <a:p>
          <a:endParaRPr lang="es-MX"/>
        </a:p>
      </dgm:t>
    </dgm:pt>
    <dgm:pt modelId="{9F517A64-AC48-4971-BCB5-E5EDD88EC7F1}" type="sibTrans" cxnId="{0433E18A-8F59-4EFB-B57E-2FEAA5EFEB86}">
      <dgm:prSet/>
      <dgm:spPr/>
      <dgm:t>
        <a:bodyPr/>
        <a:lstStyle/>
        <a:p>
          <a:endParaRPr lang="es-MX"/>
        </a:p>
      </dgm:t>
    </dgm:pt>
    <dgm:pt modelId="{39C684FC-6A4E-42C2-987E-F03DBD03CC8B}">
      <dgm:prSet phldrT="[Texto]"/>
      <dgm:spPr/>
      <dgm:t>
        <a:bodyPr/>
        <a:lstStyle/>
        <a:p>
          <a:r>
            <a:rPr lang="es-MX" b="1" dirty="0" smtClean="0"/>
            <a:t>Extraordinarios</a:t>
          </a:r>
          <a:endParaRPr lang="es-MX" b="1" dirty="0"/>
        </a:p>
      </dgm:t>
    </dgm:pt>
    <dgm:pt modelId="{35141F7A-4A01-466F-8F93-2F21235E0E05}" type="parTrans" cxnId="{FA6DFC43-3777-4585-AF51-5F3A75D483DF}">
      <dgm:prSet/>
      <dgm:spPr/>
      <dgm:t>
        <a:bodyPr/>
        <a:lstStyle/>
        <a:p>
          <a:endParaRPr lang="es-MX"/>
        </a:p>
      </dgm:t>
    </dgm:pt>
    <dgm:pt modelId="{AF226DD2-54E0-4338-8FE2-F8EE768E847A}" type="sibTrans" cxnId="{FA6DFC43-3777-4585-AF51-5F3A75D483DF}">
      <dgm:prSet/>
      <dgm:spPr/>
      <dgm:t>
        <a:bodyPr/>
        <a:lstStyle/>
        <a:p>
          <a:endParaRPr lang="es-MX"/>
        </a:p>
      </dgm:t>
    </dgm:pt>
    <dgm:pt modelId="{CF732398-C1C4-45BF-B5A1-7F75F0D7871B}">
      <dgm:prSet phldrT="[Texto]"/>
      <dgm:spPr/>
      <dgm:t>
        <a:bodyPr/>
        <a:lstStyle/>
        <a:p>
          <a:pPr algn="just"/>
          <a:r>
            <a:rPr lang="es-MX" b="1" dirty="0" smtClean="0"/>
            <a:t>Son los que el poder público excepcionalmente llegue a fijar, ante una situación de urgencia para hacer frente al estado.</a:t>
          </a:r>
          <a:endParaRPr lang="es-MX" b="1" dirty="0"/>
        </a:p>
      </dgm:t>
    </dgm:pt>
    <dgm:pt modelId="{C2DF28BC-1C61-49D2-BDE7-1026EDBF23B7}" type="parTrans" cxnId="{DDF09407-327D-4BA2-96EF-7835E2D2D8A6}">
      <dgm:prSet/>
      <dgm:spPr/>
      <dgm:t>
        <a:bodyPr/>
        <a:lstStyle/>
        <a:p>
          <a:endParaRPr lang="es-MX"/>
        </a:p>
      </dgm:t>
    </dgm:pt>
    <dgm:pt modelId="{650B0E81-9E6D-44BB-8D87-7DE9A18480A4}" type="sibTrans" cxnId="{DDF09407-327D-4BA2-96EF-7835E2D2D8A6}">
      <dgm:prSet/>
      <dgm:spPr/>
      <dgm:t>
        <a:bodyPr/>
        <a:lstStyle/>
        <a:p>
          <a:endParaRPr lang="es-MX"/>
        </a:p>
      </dgm:t>
    </dgm:pt>
    <dgm:pt modelId="{D2C9D169-BBF3-4EF8-8490-CA1F6DA8B7DA}">
      <dgm:prSet phldrT="[Texto]" phldr="1"/>
      <dgm:spPr/>
      <dgm:t>
        <a:bodyPr/>
        <a:lstStyle/>
        <a:p>
          <a:pPr algn="l"/>
          <a:endParaRPr lang="es-MX"/>
        </a:p>
      </dgm:t>
    </dgm:pt>
    <dgm:pt modelId="{36FB7468-0604-4D54-8691-742CFDBC3F11}" type="parTrans" cxnId="{7FE07F67-9B24-470F-921A-BB5F323BF588}">
      <dgm:prSet/>
      <dgm:spPr/>
      <dgm:t>
        <a:bodyPr/>
        <a:lstStyle/>
        <a:p>
          <a:endParaRPr lang="es-MX"/>
        </a:p>
      </dgm:t>
    </dgm:pt>
    <dgm:pt modelId="{ADE62AB2-8A3E-4F76-AF27-5F27FE4B0798}" type="sibTrans" cxnId="{7FE07F67-9B24-470F-921A-BB5F323BF588}">
      <dgm:prSet/>
      <dgm:spPr/>
      <dgm:t>
        <a:bodyPr/>
        <a:lstStyle/>
        <a:p>
          <a:endParaRPr lang="es-MX"/>
        </a:p>
      </dgm:t>
    </dgm:pt>
    <dgm:pt modelId="{7AFDC100-A248-4F2E-AA9C-2C823AD74CEC}" type="pres">
      <dgm:prSet presAssocID="{384F5C2A-2D1E-4C22-B478-CEC160BAA8DF}" presName="Name0" presStyleCnt="0">
        <dgm:presLayoutVars>
          <dgm:dir/>
          <dgm:animLvl val="lvl"/>
          <dgm:resizeHandles/>
        </dgm:presLayoutVars>
      </dgm:prSet>
      <dgm:spPr/>
      <dgm:t>
        <a:bodyPr/>
        <a:lstStyle/>
        <a:p>
          <a:endParaRPr lang="es-MX"/>
        </a:p>
      </dgm:t>
    </dgm:pt>
    <dgm:pt modelId="{BDEA7F41-620D-4702-88FF-37D9AFC33B4A}" type="pres">
      <dgm:prSet presAssocID="{40371AAD-FF44-4540-908B-9CB373C977F6}" presName="linNode" presStyleCnt="0"/>
      <dgm:spPr/>
    </dgm:pt>
    <dgm:pt modelId="{CF0209FC-D614-41FC-AE70-25C0778F26BC}" type="pres">
      <dgm:prSet presAssocID="{40371AAD-FF44-4540-908B-9CB373C977F6}" presName="parentShp" presStyleLbl="node1" presStyleIdx="0" presStyleCnt="2">
        <dgm:presLayoutVars>
          <dgm:bulletEnabled val="1"/>
        </dgm:presLayoutVars>
      </dgm:prSet>
      <dgm:spPr/>
      <dgm:t>
        <a:bodyPr/>
        <a:lstStyle/>
        <a:p>
          <a:endParaRPr lang="es-MX"/>
        </a:p>
      </dgm:t>
    </dgm:pt>
    <dgm:pt modelId="{E1D3490E-D8A6-4731-B78A-E9EE7B5FAB9E}" type="pres">
      <dgm:prSet presAssocID="{40371AAD-FF44-4540-908B-9CB373C977F6}" presName="childShp" presStyleLbl="bgAccFollowNode1" presStyleIdx="0" presStyleCnt="2">
        <dgm:presLayoutVars>
          <dgm:bulletEnabled val="1"/>
        </dgm:presLayoutVars>
      </dgm:prSet>
      <dgm:spPr/>
      <dgm:t>
        <a:bodyPr/>
        <a:lstStyle/>
        <a:p>
          <a:endParaRPr lang="es-MX"/>
        </a:p>
      </dgm:t>
    </dgm:pt>
    <dgm:pt modelId="{E57E140B-3EE6-46A9-930A-3A378E3D8F90}" type="pres">
      <dgm:prSet presAssocID="{332B3AD9-8DA0-4E2D-A56F-72045AA4CA32}" presName="spacing" presStyleCnt="0"/>
      <dgm:spPr/>
    </dgm:pt>
    <dgm:pt modelId="{A0AE17F4-C3A3-4BC0-883F-63AF462B2743}" type="pres">
      <dgm:prSet presAssocID="{39C684FC-6A4E-42C2-987E-F03DBD03CC8B}" presName="linNode" presStyleCnt="0"/>
      <dgm:spPr/>
    </dgm:pt>
    <dgm:pt modelId="{F941BF5F-4098-46FF-879E-B63EB33CDA6C}" type="pres">
      <dgm:prSet presAssocID="{39C684FC-6A4E-42C2-987E-F03DBD03CC8B}" presName="parentShp" presStyleLbl="node1" presStyleIdx="1" presStyleCnt="2">
        <dgm:presLayoutVars>
          <dgm:bulletEnabled val="1"/>
        </dgm:presLayoutVars>
      </dgm:prSet>
      <dgm:spPr/>
      <dgm:t>
        <a:bodyPr/>
        <a:lstStyle/>
        <a:p>
          <a:endParaRPr lang="es-MX"/>
        </a:p>
      </dgm:t>
    </dgm:pt>
    <dgm:pt modelId="{33FF61A1-76FA-42DF-8CF8-67090180237D}" type="pres">
      <dgm:prSet presAssocID="{39C684FC-6A4E-42C2-987E-F03DBD03CC8B}" presName="childShp" presStyleLbl="bgAccFollowNode1" presStyleIdx="1" presStyleCnt="2">
        <dgm:presLayoutVars>
          <dgm:bulletEnabled val="1"/>
        </dgm:presLayoutVars>
      </dgm:prSet>
      <dgm:spPr/>
      <dgm:t>
        <a:bodyPr/>
        <a:lstStyle/>
        <a:p>
          <a:endParaRPr lang="es-MX"/>
        </a:p>
      </dgm:t>
    </dgm:pt>
  </dgm:ptLst>
  <dgm:cxnLst>
    <dgm:cxn modelId="{4B1BAE1C-FEC0-46EC-99F2-EBD6EDCD9F95}" srcId="{40371AAD-FF44-4540-908B-9CB373C977F6}" destId="{D60E3FC1-FBC3-44AC-9A73-4B5EEAC177A5}" srcOrd="0" destOrd="0" parTransId="{AD3ACA53-0475-4D45-AF55-8FB6CF7283FB}" sibTransId="{7ADD845E-7144-4358-9BA1-24C3EF043B5A}"/>
    <dgm:cxn modelId="{D3CD464B-1D87-4756-9FBB-7BDC1B0216EF}" srcId="{384F5C2A-2D1E-4C22-B478-CEC160BAA8DF}" destId="{40371AAD-FF44-4540-908B-9CB373C977F6}" srcOrd="0" destOrd="0" parTransId="{B6061253-1C7B-42A7-B01C-9DA277F6E4C1}" sibTransId="{332B3AD9-8DA0-4E2D-A56F-72045AA4CA32}"/>
    <dgm:cxn modelId="{C387A349-6AD4-4C66-974B-CADEA84CE340}" type="presOf" srcId="{384F5C2A-2D1E-4C22-B478-CEC160BAA8DF}" destId="{7AFDC100-A248-4F2E-AA9C-2C823AD74CEC}" srcOrd="0" destOrd="0" presId="urn:microsoft.com/office/officeart/2005/8/layout/vList6"/>
    <dgm:cxn modelId="{51B4CFBB-9E48-484F-BF34-C45124ABE091}" type="presOf" srcId="{40371AAD-FF44-4540-908B-9CB373C977F6}" destId="{CF0209FC-D614-41FC-AE70-25C0778F26BC}" srcOrd="0" destOrd="0" presId="urn:microsoft.com/office/officeart/2005/8/layout/vList6"/>
    <dgm:cxn modelId="{6E903DE6-B88C-433A-8EEF-DFBDABF5D499}" type="presOf" srcId="{D60E3FC1-FBC3-44AC-9A73-4B5EEAC177A5}" destId="{E1D3490E-D8A6-4731-B78A-E9EE7B5FAB9E}" srcOrd="0" destOrd="0" presId="urn:microsoft.com/office/officeart/2005/8/layout/vList6"/>
    <dgm:cxn modelId="{28785950-CFA4-4D68-A905-F23CCD22C185}" type="presOf" srcId="{D2C9D169-BBF3-4EF8-8490-CA1F6DA8B7DA}" destId="{33FF61A1-76FA-42DF-8CF8-67090180237D}" srcOrd="0" destOrd="1" presId="urn:microsoft.com/office/officeart/2005/8/layout/vList6"/>
    <dgm:cxn modelId="{FA6DFC43-3777-4585-AF51-5F3A75D483DF}" srcId="{384F5C2A-2D1E-4C22-B478-CEC160BAA8DF}" destId="{39C684FC-6A4E-42C2-987E-F03DBD03CC8B}" srcOrd="1" destOrd="0" parTransId="{35141F7A-4A01-466F-8F93-2F21235E0E05}" sibTransId="{AF226DD2-54E0-4338-8FE2-F8EE768E847A}"/>
    <dgm:cxn modelId="{DDF09407-327D-4BA2-96EF-7835E2D2D8A6}" srcId="{39C684FC-6A4E-42C2-987E-F03DBD03CC8B}" destId="{CF732398-C1C4-45BF-B5A1-7F75F0D7871B}" srcOrd="0" destOrd="0" parTransId="{C2DF28BC-1C61-49D2-BDE7-1026EDBF23B7}" sibTransId="{650B0E81-9E6D-44BB-8D87-7DE9A18480A4}"/>
    <dgm:cxn modelId="{1A9E66C2-B4C3-4581-9F8D-48C5286488B3}" type="presOf" srcId="{CF732398-C1C4-45BF-B5A1-7F75F0D7871B}" destId="{33FF61A1-76FA-42DF-8CF8-67090180237D}" srcOrd="0" destOrd="0" presId="urn:microsoft.com/office/officeart/2005/8/layout/vList6"/>
    <dgm:cxn modelId="{96A02FD1-0476-49F7-9A3D-0760EF1732E8}" type="presOf" srcId="{39C684FC-6A4E-42C2-987E-F03DBD03CC8B}" destId="{F941BF5F-4098-46FF-879E-B63EB33CDA6C}" srcOrd="0" destOrd="0" presId="urn:microsoft.com/office/officeart/2005/8/layout/vList6"/>
    <dgm:cxn modelId="{7FE07F67-9B24-470F-921A-BB5F323BF588}" srcId="{39C684FC-6A4E-42C2-987E-F03DBD03CC8B}" destId="{D2C9D169-BBF3-4EF8-8490-CA1F6DA8B7DA}" srcOrd="1" destOrd="0" parTransId="{36FB7468-0604-4D54-8691-742CFDBC3F11}" sibTransId="{ADE62AB2-8A3E-4F76-AF27-5F27FE4B0798}"/>
    <dgm:cxn modelId="{7F1A4E6E-5A4A-4316-A3AF-5ACD6DA0734E}" type="presOf" srcId="{7FBF77C2-2D8F-4F13-9EAB-170CC9726B2B}" destId="{E1D3490E-D8A6-4731-B78A-E9EE7B5FAB9E}" srcOrd="0" destOrd="1" presId="urn:microsoft.com/office/officeart/2005/8/layout/vList6"/>
    <dgm:cxn modelId="{0433E18A-8F59-4EFB-B57E-2FEAA5EFEB86}" srcId="{40371AAD-FF44-4540-908B-9CB373C977F6}" destId="{7FBF77C2-2D8F-4F13-9EAB-170CC9726B2B}" srcOrd="1" destOrd="0" parTransId="{97498EBD-217D-4BAD-8B2F-B86AFDCD5CDC}" sibTransId="{9F517A64-AC48-4971-BCB5-E5EDD88EC7F1}"/>
    <dgm:cxn modelId="{6FCFF55A-8C21-493E-AD4B-9BEAC657C74C}" type="presParOf" srcId="{7AFDC100-A248-4F2E-AA9C-2C823AD74CEC}" destId="{BDEA7F41-620D-4702-88FF-37D9AFC33B4A}" srcOrd="0" destOrd="0" presId="urn:microsoft.com/office/officeart/2005/8/layout/vList6"/>
    <dgm:cxn modelId="{40DA4523-848C-4B9C-B3B9-22297974A7B7}" type="presParOf" srcId="{BDEA7F41-620D-4702-88FF-37D9AFC33B4A}" destId="{CF0209FC-D614-41FC-AE70-25C0778F26BC}" srcOrd="0" destOrd="0" presId="urn:microsoft.com/office/officeart/2005/8/layout/vList6"/>
    <dgm:cxn modelId="{F87F6EA6-F957-4005-B7A3-3E718ED0D930}" type="presParOf" srcId="{BDEA7F41-620D-4702-88FF-37D9AFC33B4A}" destId="{E1D3490E-D8A6-4731-B78A-E9EE7B5FAB9E}" srcOrd="1" destOrd="0" presId="urn:microsoft.com/office/officeart/2005/8/layout/vList6"/>
    <dgm:cxn modelId="{1B256BA5-D285-4F73-944B-86F9C83BEBDD}" type="presParOf" srcId="{7AFDC100-A248-4F2E-AA9C-2C823AD74CEC}" destId="{E57E140B-3EE6-46A9-930A-3A378E3D8F90}" srcOrd="1" destOrd="0" presId="urn:microsoft.com/office/officeart/2005/8/layout/vList6"/>
    <dgm:cxn modelId="{066E03ED-9409-47CF-A7C4-BE098E3478AB}" type="presParOf" srcId="{7AFDC100-A248-4F2E-AA9C-2C823AD74CEC}" destId="{A0AE17F4-C3A3-4BC0-883F-63AF462B2743}" srcOrd="2" destOrd="0" presId="urn:microsoft.com/office/officeart/2005/8/layout/vList6"/>
    <dgm:cxn modelId="{AB83015D-AB44-4852-B10B-105C0376D9FD}" type="presParOf" srcId="{A0AE17F4-C3A3-4BC0-883F-63AF462B2743}" destId="{F941BF5F-4098-46FF-879E-B63EB33CDA6C}" srcOrd="0" destOrd="0" presId="urn:microsoft.com/office/officeart/2005/8/layout/vList6"/>
    <dgm:cxn modelId="{D16F339B-B199-4425-80E5-E84C332F03EB}" type="presParOf" srcId="{A0AE17F4-C3A3-4BC0-883F-63AF462B2743}" destId="{33FF61A1-76FA-42DF-8CF8-67090180237D}"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7A4BFEF-CBD6-4FCE-98D4-4B7B0024B1A1}"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MX"/>
        </a:p>
      </dgm:t>
    </dgm:pt>
    <dgm:pt modelId="{72CE5C78-2EEC-4CDA-8632-795210FBE4EA}">
      <dgm:prSet phldrT="[Texto]"/>
      <dgm:spPr/>
      <dgm:t>
        <a:bodyPr/>
        <a:lstStyle/>
        <a:p>
          <a:pPr algn="ctr"/>
          <a:r>
            <a:rPr lang="es-MX" b="1" dirty="0" smtClean="0"/>
            <a:t>Impuestos.</a:t>
          </a:r>
          <a:endParaRPr lang="es-MX" b="1" dirty="0"/>
        </a:p>
      </dgm:t>
    </dgm:pt>
    <dgm:pt modelId="{E83F2450-5CFD-4277-9EEC-62E782F5E572}" type="parTrans" cxnId="{9081F181-BD75-4EA2-B8CA-1488DB5F4D6E}">
      <dgm:prSet/>
      <dgm:spPr/>
      <dgm:t>
        <a:bodyPr/>
        <a:lstStyle/>
        <a:p>
          <a:endParaRPr lang="es-MX"/>
        </a:p>
      </dgm:t>
    </dgm:pt>
    <dgm:pt modelId="{20BFD340-DC4B-44F0-9208-8947D74F9EC3}" type="sibTrans" cxnId="{9081F181-BD75-4EA2-B8CA-1488DB5F4D6E}">
      <dgm:prSet/>
      <dgm:spPr/>
      <dgm:t>
        <a:bodyPr/>
        <a:lstStyle/>
        <a:p>
          <a:endParaRPr lang="es-MX"/>
        </a:p>
      </dgm:t>
    </dgm:pt>
    <dgm:pt modelId="{6AE3DEF6-9D1D-4461-8A69-B2721BA7A3BC}">
      <dgm:prSet/>
      <dgm:spPr/>
      <dgm:t>
        <a:bodyPr/>
        <a:lstStyle/>
        <a:p>
          <a:pPr algn="ctr"/>
          <a:r>
            <a:rPr lang="es-MX" b="1" dirty="0" smtClean="0"/>
            <a:t>Derechos.</a:t>
          </a:r>
        </a:p>
      </dgm:t>
    </dgm:pt>
    <dgm:pt modelId="{C30F624A-777F-4514-A641-67F6DE0876D2}" type="parTrans" cxnId="{3EF791D8-9EF7-4728-8A20-9D31018E88D9}">
      <dgm:prSet/>
      <dgm:spPr/>
      <dgm:t>
        <a:bodyPr/>
        <a:lstStyle/>
        <a:p>
          <a:endParaRPr lang="es-MX"/>
        </a:p>
      </dgm:t>
    </dgm:pt>
    <dgm:pt modelId="{BB930F12-4C9E-4E82-887D-898661F27AB5}" type="sibTrans" cxnId="{3EF791D8-9EF7-4728-8A20-9D31018E88D9}">
      <dgm:prSet/>
      <dgm:spPr/>
      <dgm:t>
        <a:bodyPr/>
        <a:lstStyle/>
        <a:p>
          <a:endParaRPr lang="es-MX"/>
        </a:p>
      </dgm:t>
    </dgm:pt>
    <dgm:pt modelId="{D660C808-9D0C-4E7D-AA7C-63135B84B8FE}">
      <dgm:prSet/>
      <dgm:spPr/>
      <dgm:t>
        <a:bodyPr/>
        <a:lstStyle/>
        <a:p>
          <a:pPr algn="ctr"/>
          <a:r>
            <a:rPr lang="es-MX" b="1" dirty="0" smtClean="0"/>
            <a:t>Aportaciones de seguridad social.</a:t>
          </a:r>
        </a:p>
      </dgm:t>
    </dgm:pt>
    <dgm:pt modelId="{0FEA2FB9-0A91-460E-81C4-2E6FBD2B0C7D}" type="parTrans" cxnId="{6133E161-3E89-49DA-A602-4C9F62A0FA13}">
      <dgm:prSet/>
      <dgm:spPr/>
      <dgm:t>
        <a:bodyPr/>
        <a:lstStyle/>
        <a:p>
          <a:endParaRPr lang="es-MX"/>
        </a:p>
      </dgm:t>
    </dgm:pt>
    <dgm:pt modelId="{EAD5B511-2E2D-4521-A6F7-FEFFEE34272C}" type="sibTrans" cxnId="{6133E161-3E89-49DA-A602-4C9F62A0FA13}">
      <dgm:prSet/>
      <dgm:spPr/>
      <dgm:t>
        <a:bodyPr/>
        <a:lstStyle/>
        <a:p>
          <a:endParaRPr lang="es-MX"/>
        </a:p>
      </dgm:t>
    </dgm:pt>
    <dgm:pt modelId="{A7C06DF6-6AD7-45D3-9050-972B9E438D05}">
      <dgm:prSet/>
      <dgm:spPr/>
      <dgm:t>
        <a:bodyPr/>
        <a:lstStyle/>
        <a:p>
          <a:pPr algn="ctr"/>
          <a:r>
            <a:rPr lang="es-MX" b="1" dirty="0" smtClean="0"/>
            <a:t>Contribuciones de mejoras</a:t>
          </a:r>
        </a:p>
      </dgm:t>
    </dgm:pt>
    <dgm:pt modelId="{A383C30A-0499-48EE-8028-BFCE949A71BB}" type="parTrans" cxnId="{B08FFB6D-B9D2-46D4-B44A-810A23D2641D}">
      <dgm:prSet/>
      <dgm:spPr/>
      <dgm:t>
        <a:bodyPr/>
        <a:lstStyle/>
        <a:p>
          <a:endParaRPr lang="es-MX"/>
        </a:p>
      </dgm:t>
    </dgm:pt>
    <dgm:pt modelId="{B4C4AD20-A812-4808-9CE8-345E099D2AB1}" type="sibTrans" cxnId="{B08FFB6D-B9D2-46D4-B44A-810A23D2641D}">
      <dgm:prSet/>
      <dgm:spPr/>
      <dgm:t>
        <a:bodyPr/>
        <a:lstStyle/>
        <a:p>
          <a:endParaRPr lang="es-MX"/>
        </a:p>
      </dgm:t>
    </dgm:pt>
    <dgm:pt modelId="{A446A867-32D5-490C-9509-97A56258BA8C}" type="pres">
      <dgm:prSet presAssocID="{B7A4BFEF-CBD6-4FCE-98D4-4B7B0024B1A1}" presName="diagram" presStyleCnt="0">
        <dgm:presLayoutVars>
          <dgm:dir/>
          <dgm:resizeHandles val="exact"/>
        </dgm:presLayoutVars>
      </dgm:prSet>
      <dgm:spPr/>
      <dgm:t>
        <a:bodyPr/>
        <a:lstStyle/>
        <a:p>
          <a:endParaRPr lang="es-MX"/>
        </a:p>
      </dgm:t>
    </dgm:pt>
    <dgm:pt modelId="{E15CB65B-AEDA-4FF9-9AA2-F5279ECE0A45}" type="pres">
      <dgm:prSet presAssocID="{72CE5C78-2EEC-4CDA-8632-795210FBE4EA}" presName="node" presStyleLbl="node1" presStyleIdx="0" presStyleCnt="4">
        <dgm:presLayoutVars>
          <dgm:bulletEnabled val="1"/>
        </dgm:presLayoutVars>
      </dgm:prSet>
      <dgm:spPr/>
      <dgm:t>
        <a:bodyPr/>
        <a:lstStyle/>
        <a:p>
          <a:endParaRPr lang="es-MX"/>
        </a:p>
      </dgm:t>
    </dgm:pt>
    <dgm:pt modelId="{01A41E32-D913-4FDE-BBF2-C728F47F613D}" type="pres">
      <dgm:prSet presAssocID="{20BFD340-DC4B-44F0-9208-8947D74F9EC3}" presName="sibTrans" presStyleCnt="0"/>
      <dgm:spPr/>
    </dgm:pt>
    <dgm:pt modelId="{D18AF9FF-2B6F-40F5-9EBA-140195A4A715}" type="pres">
      <dgm:prSet presAssocID="{6AE3DEF6-9D1D-4461-8A69-B2721BA7A3BC}" presName="node" presStyleLbl="node1" presStyleIdx="1" presStyleCnt="4">
        <dgm:presLayoutVars>
          <dgm:bulletEnabled val="1"/>
        </dgm:presLayoutVars>
      </dgm:prSet>
      <dgm:spPr/>
      <dgm:t>
        <a:bodyPr/>
        <a:lstStyle/>
        <a:p>
          <a:endParaRPr lang="es-MX"/>
        </a:p>
      </dgm:t>
    </dgm:pt>
    <dgm:pt modelId="{8179FC3F-630B-4FFD-9A7E-8BEF3D65996E}" type="pres">
      <dgm:prSet presAssocID="{BB930F12-4C9E-4E82-887D-898661F27AB5}" presName="sibTrans" presStyleCnt="0"/>
      <dgm:spPr/>
    </dgm:pt>
    <dgm:pt modelId="{6D61378E-EBA6-417F-94D1-39926BD5426A}" type="pres">
      <dgm:prSet presAssocID="{D660C808-9D0C-4E7D-AA7C-63135B84B8FE}" presName="node" presStyleLbl="node1" presStyleIdx="2" presStyleCnt="4">
        <dgm:presLayoutVars>
          <dgm:bulletEnabled val="1"/>
        </dgm:presLayoutVars>
      </dgm:prSet>
      <dgm:spPr/>
      <dgm:t>
        <a:bodyPr/>
        <a:lstStyle/>
        <a:p>
          <a:endParaRPr lang="es-MX"/>
        </a:p>
      </dgm:t>
    </dgm:pt>
    <dgm:pt modelId="{F117ADB6-08CB-41BF-BC41-D786E15C3394}" type="pres">
      <dgm:prSet presAssocID="{EAD5B511-2E2D-4521-A6F7-FEFFEE34272C}" presName="sibTrans" presStyleCnt="0"/>
      <dgm:spPr/>
    </dgm:pt>
    <dgm:pt modelId="{C7C80B63-41F9-4C5A-93C5-1937A699FC0A}" type="pres">
      <dgm:prSet presAssocID="{A7C06DF6-6AD7-45D3-9050-972B9E438D05}" presName="node" presStyleLbl="node1" presStyleIdx="3" presStyleCnt="4">
        <dgm:presLayoutVars>
          <dgm:bulletEnabled val="1"/>
        </dgm:presLayoutVars>
      </dgm:prSet>
      <dgm:spPr/>
      <dgm:t>
        <a:bodyPr/>
        <a:lstStyle/>
        <a:p>
          <a:endParaRPr lang="es-MX"/>
        </a:p>
      </dgm:t>
    </dgm:pt>
  </dgm:ptLst>
  <dgm:cxnLst>
    <dgm:cxn modelId="{1ED6AD14-2FEF-4401-BB0E-FC90AAB18C2B}" type="presOf" srcId="{72CE5C78-2EEC-4CDA-8632-795210FBE4EA}" destId="{E15CB65B-AEDA-4FF9-9AA2-F5279ECE0A45}" srcOrd="0" destOrd="0" presId="urn:microsoft.com/office/officeart/2005/8/layout/default"/>
    <dgm:cxn modelId="{B08FFB6D-B9D2-46D4-B44A-810A23D2641D}" srcId="{B7A4BFEF-CBD6-4FCE-98D4-4B7B0024B1A1}" destId="{A7C06DF6-6AD7-45D3-9050-972B9E438D05}" srcOrd="3" destOrd="0" parTransId="{A383C30A-0499-48EE-8028-BFCE949A71BB}" sibTransId="{B4C4AD20-A812-4808-9CE8-345E099D2AB1}"/>
    <dgm:cxn modelId="{3EF791D8-9EF7-4728-8A20-9D31018E88D9}" srcId="{B7A4BFEF-CBD6-4FCE-98D4-4B7B0024B1A1}" destId="{6AE3DEF6-9D1D-4461-8A69-B2721BA7A3BC}" srcOrd="1" destOrd="0" parTransId="{C30F624A-777F-4514-A641-67F6DE0876D2}" sibTransId="{BB930F12-4C9E-4E82-887D-898661F27AB5}"/>
    <dgm:cxn modelId="{9081F181-BD75-4EA2-B8CA-1488DB5F4D6E}" srcId="{B7A4BFEF-CBD6-4FCE-98D4-4B7B0024B1A1}" destId="{72CE5C78-2EEC-4CDA-8632-795210FBE4EA}" srcOrd="0" destOrd="0" parTransId="{E83F2450-5CFD-4277-9EEC-62E782F5E572}" sibTransId="{20BFD340-DC4B-44F0-9208-8947D74F9EC3}"/>
    <dgm:cxn modelId="{6133E161-3E89-49DA-A602-4C9F62A0FA13}" srcId="{B7A4BFEF-CBD6-4FCE-98D4-4B7B0024B1A1}" destId="{D660C808-9D0C-4E7D-AA7C-63135B84B8FE}" srcOrd="2" destOrd="0" parTransId="{0FEA2FB9-0A91-460E-81C4-2E6FBD2B0C7D}" sibTransId="{EAD5B511-2E2D-4521-A6F7-FEFFEE34272C}"/>
    <dgm:cxn modelId="{EA12F6E8-DB8B-48C9-B1C6-DB632E891A16}" type="presOf" srcId="{B7A4BFEF-CBD6-4FCE-98D4-4B7B0024B1A1}" destId="{A446A867-32D5-490C-9509-97A56258BA8C}" srcOrd="0" destOrd="0" presId="urn:microsoft.com/office/officeart/2005/8/layout/default"/>
    <dgm:cxn modelId="{39B8765D-7145-421A-A7C6-4C88A73505B5}" type="presOf" srcId="{6AE3DEF6-9D1D-4461-8A69-B2721BA7A3BC}" destId="{D18AF9FF-2B6F-40F5-9EBA-140195A4A715}" srcOrd="0" destOrd="0" presId="urn:microsoft.com/office/officeart/2005/8/layout/default"/>
    <dgm:cxn modelId="{94C8FFD5-C559-49B4-936B-EF6F699F6E43}" type="presOf" srcId="{A7C06DF6-6AD7-45D3-9050-972B9E438D05}" destId="{C7C80B63-41F9-4C5A-93C5-1937A699FC0A}" srcOrd="0" destOrd="0" presId="urn:microsoft.com/office/officeart/2005/8/layout/default"/>
    <dgm:cxn modelId="{8547C743-5229-42D7-ABBE-04DC3BC8A437}" type="presOf" srcId="{D660C808-9D0C-4E7D-AA7C-63135B84B8FE}" destId="{6D61378E-EBA6-417F-94D1-39926BD5426A}" srcOrd="0" destOrd="0" presId="urn:microsoft.com/office/officeart/2005/8/layout/default"/>
    <dgm:cxn modelId="{0351CD16-9D16-4CA4-87B0-162D7602523A}" type="presParOf" srcId="{A446A867-32D5-490C-9509-97A56258BA8C}" destId="{E15CB65B-AEDA-4FF9-9AA2-F5279ECE0A45}" srcOrd="0" destOrd="0" presId="urn:microsoft.com/office/officeart/2005/8/layout/default"/>
    <dgm:cxn modelId="{67CB98B4-050B-4A1F-8952-8E5A6B75C1B8}" type="presParOf" srcId="{A446A867-32D5-490C-9509-97A56258BA8C}" destId="{01A41E32-D913-4FDE-BBF2-C728F47F613D}" srcOrd="1" destOrd="0" presId="urn:microsoft.com/office/officeart/2005/8/layout/default"/>
    <dgm:cxn modelId="{D579FB64-38FB-4E70-945C-31520C666102}" type="presParOf" srcId="{A446A867-32D5-490C-9509-97A56258BA8C}" destId="{D18AF9FF-2B6F-40F5-9EBA-140195A4A715}" srcOrd="2" destOrd="0" presId="urn:microsoft.com/office/officeart/2005/8/layout/default"/>
    <dgm:cxn modelId="{64A44D20-E2B8-42B9-B226-7EA661A8D0F5}" type="presParOf" srcId="{A446A867-32D5-490C-9509-97A56258BA8C}" destId="{8179FC3F-630B-4FFD-9A7E-8BEF3D65996E}" srcOrd="3" destOrd="0" presId="urn:microsoft.com/office/officeart/2005/8/layout/default"/>
    <dgm:cxn modelId="{FEF8ACBF-A1BE-4D8C-BB39-2CCE01A69525}" type="presParOf" srcId="{A446A867-32D5-490C-9509-97A56258BA8C}" destId="{6D61378E-EBA6-417F-94D1-39926BD5426A}" srcOrd="4" destOrd="0" presId="urn:microsoft.com/office/officeart/2005/8/layout/default"/>
    <dgm:cxn modelId="{F8F122B0-6AA3-4DD6-8FBA-DCD3E5B766E3}" type="presParOf" srcId="{A446A867-32D5-490C-9509-97A56258BA8C}" destId="{F117ADB6-08CB-41BF-BC41-D786E15C3394}" srcOrd="5" destOrd="0" presId="urn:microsoft.com/office/officeart/2005/8/layout/default"/>
    <dgm:cxn modelId="{452E095C-07A8-46D2-9BBB-CF0350952F8A}" type="presParOf" srcId="{A446A867-32D5-490C-9509-97A56258BA8C}" destId="{C7C80B63-41F9-4C5A-93C5-1937A699FC0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BBE198-BE66-4561-B6D9-E7B97EC4CF96}" type="doc">
      <dgm:prSet loTypeId="urn:microsoft.com/office/officeart/2005/8/layout/arrow5" loCatId="process" qsTypeId="urn:microsoft.com/office/officeart/2005/8/quickstyle/simple1" qsCatId="simple" csTypeId="urn:microsoft.com/office/officeart/2005/8/colors/colorful1" csCatId="colorful" phldr="1"/>
      <dgm:spPr/>
      <dgm:t>
        <a:bodyPr/>
        <a:lstStyle/>
        <a:p>
          <a:endParaRPr lang="es-MX"/>
        </a:p>
      </dgm:t>
    </dgm:pt>
    <dgm:pt modelId="{55729FC5-31BE-4A55-A7DC-5043D476B6D4}">
      <dgm:prSet phldrT="[Texto]" custT="1"/>
      <dgm:spPr/>
      <dgm:t>
        <a:bodyPr/>
        <a:lstStyle/>
        <a:p>
          <a:r>
            <a:rPr lang="es-MX" sz="3600" b="1" dirty="0" smtClean="0"/>
            <a:t>Impuestos</a:t>
          </a:r>
          <a:endParaRPr lang="es-MX" sz="3600" b="1" dirty="0"/>
        </a:p>
      </dgm:t>
    </dgm:pt>
    <dgm:pt modelId="{423E293D-3006-487C-9182-4BEC4A390150}" type="parTrans" cxnId="{E1AE949A-F15C-450F-AAF7-3A5CACD9AF76}">
      <dgm:prSet/>
      <dgm:spPr/>
      <dgm:t>
        <a:bodyPr/>
        <a:lstStyle/>
        <a:p>
          <a:endParaRPr lang="es-MX"/>
        </a:p>
      </dgm:t>
    </dgm:pt>
    <dgm:pt modelId="{9DEBD96C-8913-4405-8D3E-A4334697ADDC}" type="sibTrans" cxnId="{E1AE949A-F15C-450F-AAF7-3A5CACD9AF76}">
      <dgm:prSet/>
      <dgm:spPr/>
      <dgm:t>
        <a:bodyPr/>
        <a:lstStyle/>
        <a:p>
          <a:endParaRPr lang="es-MX"/>
        </a:p>
      </dgm:t>
    </dgm:pt>
    <dgm:pt modelId="{AFEC1798-602A-4C24-B5F7-0E38145B13D9}">
      <dgm:prSet phldrT="[Texto]"/>
      <dgm:spPr/>
      <dgm:t>
        <a:bodyPr/>
        <a:lstStyle/>
        <a:p>
          <a:pPr algn="just"/>
          <a:r>
            <a:rPr lang="es-MX" b="0" dirty="0" smtClean="0"/>
            <a:t>(Art. 2 Ley fiscal federal)Son las contribuciones establecidas en la ley, que deben pagar las personas físicas y morales que se encuentran en la situación jurídica o de hecho prevista por la misma. (Son impuestos por la ley). </a:t>
          </a:r>
          <a:endParaRPr lang="es-MX" b="0" dirty="0"/>
        </a:p>
      </dgm:t>
    </dgm:pt>
    <dgm:pt modelId="{1A514673-D281-4F3A-B3E9-6AD8BA82A4A5}" type="parTrans" cxnId="{9611CF30-B7A3-423E-802F-6DAD0C64BF7D}">
      <dgm:prSet/>
      <dgm:spPr/>
      <dgm:t>
        <a:bodyPr/>
        <a:lstStyle/>
        <a:p>
          <a:endParaRPr lang="es-MX"/>
        </a:p>
      </dgm:t>
    </dgm:pt>
    <dgm:pt modelId="{982AB5CF-69C7-415A-9356-955B649EEA14}" type="sibTrans" cxnId="{9611CF30-B7A3-423E-802F-6DAD0C64BF7D}">
      <dgm:prSet/>
      <dgm:spPr/>
      <dgm:t>
        <a:bodyPr/>
        <a:lstStyle/>
        <a:p>
          <a:endParaRPr lang="es-MX"/>
        </a:p>
      </dgm:t>
    </dgm:pt>
    <dgm:pt modelId="{0475BE85-E157-41FE-AE06-F64A8EDB03BE}" type="pres">
      <dgm:prSet presAssocID="{C1BBE198-BE66-4561-B6D9-E7B97EC4CF96}" presName="diagram" presStyleCnt="0">
        <dgm:presLayoutVars>
          <dgm:dir/>
          <dgm:resizeHandles val="exact"/>
        </dgm:presLayoutVars>
      </dgm:prSet>
      <dgm:spPr/>
      <dgm:t>
        <a:bodyPr/>
        <a:lstStyle/>
        <a:p>
          <a:endParaRPr lang="es-MX"/>
        </a:p>
      </dgm:t>
    </dgm:pt>
    <dgm:pt modelId="{22F50441-C5D1-478F-896E-6820FDC843C8}" type="pres">
      <dgm:prSet presAssocID="{55729FC5-31BE-4A55-A7DC-5043D476B6D4}" presName="arrow" presStyleLbl="node1" presStyleIdx="0" presStyleCnt="2">
        <dgm:presLayoutVars>
          <dgm:bulletEnabled val="1"/>
        </dgm:presLayoutVars>
      </dgm:prSet>
      <dgm:spPr/>
      <dgm:t>
        <a:bodyPr/>
        <a:lstStyle/>
        <a:p>
          <a:endParaRPr lang="es-MX"/>
        </a:p>
      </dgm:t>
    </dgm:pt>
    <dgm:pt modelId="{7B4548C5-98D9-46AC-BC5C-5B0EE0916D84}" type="pres">
      <dgm:prSet presAssocID="{AFEC1798-602A-4C24-B5F7-0E38145B13D9}" presName="arrow" presStyleLbl="node1" presStyleIdx="1" presStyleCnt="2">
        <dgm:presLayoutVars>
          <dgm:bulletEnabled val="1"/>
        </dgm:presLayoutVars>
      </dgm:prSet>
      <dgm:spPr/>
      <dgm:t>
        <a:bodyPr/>
        <a:lstStyle/>
        <a:p>
          <a:endParaRPr lang="es-MX"/>
        </a:p>
      </dgm:t>
    </dgm:pt>
  </dgm:ptLst>
  <dgm:cxnLst>
    <dgm:cxn modelId="{2D9ADAEE-3A57-40AB-9266-11F9F509C33A}" type="presOf" srcId="{C1BBE198-BE66-4561-B6D9-E7B97EC4CF96}" destId="{0475BE85-E157-41FE-AE06-F64A8EDB03BE}" srcOrd="0" destOrd="0" presId="urn:microsoft.com/office/officeart/2005/8/layout/arrow5"/>
    <dgm:cxn modelId="{E1AE949A-F15C-450F-AAF7-3A5CACD9AF76}" srcId="{C1BBE198-BE66-4561-B6D9-E7B97EC4CF96}" destId="{55729FC5-31BE-4A55-A7DC-5043D476B6D4}" srcOrd="0" destOrd="0" parTransId="{423E293D-3006-487C-9182-4BEC4A390150}" sibTransId="{9DEBD96C-8913-4405-8D3E-A4334697ADDC}"/>
    <dgm:cxn modelId="{9611CF30-B7A3-423E-802F-6DAD0C64BF7D}" srcId="{C1BBE198-BE66-4561-B6D9-E7B97EC4CF96}" destId="{AFEC1798-602A-4C24-B5F7-0E38145B13D9}" srcOrd="1" destOrd="0" parTransId="{1A514673-D281-4F3A-B3E9-6AD8BA82A4A5}" sibTransId="{982AB5CF-69C7-415A-9356-955B649EEA14}"/>
    <dgm:cxn modelId="{399633BF-6ECB-420C-8693-185E2C260018}" type="presOf" srcId="{55729FC5-31BE-4A55-A7DC-5043D476B6D4}" destId="{22F50441-C5D1-478F-896E-6820FDC843C8}" srcOrd="0" destOrd="0" presId="urn:microsoft.com/office/officeart/2005/8/layout/arrow5"/>
    <dgm:cxn modelId="{66B6AFAE-D571-4A92-9E8B-D64C5FD01BF9}" type="presOf" srcId="{AFEC1798-602A-4C24-B5F7-0E38145B13D9}" destId="{7B4548C5-98D9-46AC-BC5C-5B0EE0916D84}" srcOrd="0" destOrd="0" presId="urn:microsoft.com/office/officeart/2005/8/layout/arrow5"/>
    <dgm:cxn modelId="{E85A1DFD-BB58-4977-8508-AEED7C959635}" type="presParOf" srcId="{0475BE85-E157-41FE-AE06-F64A8EDB03BE}" destId="{22F50441-C5D1-478F-896E-6820FDC843C8}" srcOrd="0" destOrd="0" presId="urn:microsoft.com/office/officeart/2005/8/layout/arrow5"/>
    <dgm:cxn modelId="{3D4C8929-9722-4C71-9AAA-2B057D1E76D4}" type="presParOf" srcId="{0475BE85-E157-41FE-AE06-F64A8EDB03BE}" destId="{7B4548C5-98D9-46AC-BC5C-5B0EE0916D84}"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96FCDFC-42B0-463B-9EF5-BD3D1CD27207}" type="doc">
      <dgm:prSet loTypeId="urn:microsoft.com/office/officeart/2005/8/layout/arrow5" loCatId="process" qsTypeId="urn:microsoft.com/office/officeart/2005/8/quickstyle/simple1" qsCatId="simple" csTypeId="urn:microsoft.com/office/officeart/2005/8/colors/colorful2" csCatId="colorful" phldr="1"/>
      <dgm:spPr/>
      <dgm:t>
        <a:bodyPr/>
        <a:lstStyle/>
        <a:p>
          <a:endParaRPr lang="es-MX"/>
        </a:p>
      </dgm:t>
    </dgm:pt>
    <dgm:pt modelId="{356420E3-692C-4FA3-B104-CDC953614F20}">
      <dgm:prSet phldrT="[Texto]" custT="1"/>
      <dgm:spPr/>
      <dgm:t>
        <a:bodyPr/>
        <a:lstStyle/>
        <a:p>
          <a:r>
            <a:rPr lang="es-MX" sz="4000" dirty="0" smtClean="0"/>
            <a:t>Derechos o tasas.</a:t>
          </a:r>
          <a:endParaRPr lang="es-MX" sz="4000" dirty="0"/>
        </a:p>
      </dgm:t>
    </dgm:pt>
    <dgm:pt modelId="{14E6490D-B48B-41FE-BFC3-89AC63A92180}" type="parTrans" cxnId="{56E78FD8-588E-476F-85A5-9280C3DF6673}">
      <dgm:prSet/>
      <dgm:spPr/>
      <dgm:t>
        <a:bodyPr/>
        <a:lstStyle/>
        <a:p>
          <a:endParaRPr lang="es-MX"/>
        </a:p>
      </dgm:t>
    </dgm:pt>
    <dgm:pt modelId="{157A6056-5506-4CFB-AE28-1BC91995B37A}" type="sibTrans" cxnId="{56E78FD8-588E-476F-85A5-9280C3DF6673}">
      <dgm:prSet/>
      <dgm:spPr/>
      <dgm:t>
        <a:bodyPr/>
        <a:lstStyle/>
        <a:p>
          <a:endParaRPr lang="es-MX"/>
        </a:p>
      </dgm:t>
    </dgm:pt>
    <dgm:pt modelId="{B0C701A6-F59B-4DED-B887-A33EEA408D82}">
      <dgm:prSet phldrT="[Texto]"/>
      <dgm:spPr/>
      <dgm:t>
        <a:bodyPr/>
        <a:lstStyle/>
        <a:p>
          <a:pPr algn="just"/>
          <a:r>
            <a:rPr lang="es-MX" b="1" dirty="0" smtClean="0"/>
            <a:t>Son las contribuciones establecidas en Ley por el uso o  aprovechamiento de los bienes del dominio público de la Nación, así como por recibir servicios que presta el Estado en sus funciones de derecho público. (nacen si tu te vas a beneficiar en forma directa de un servicio publico) Ejemplo: pago de permiso para vender.</a:t>
          </a:r>
          <a:endParaRPr lang="es-MX" b="1" dirty="0"/>
        </a:p>
      </dgm:t>
    </dgm:pt>
    <dgm:pt modelId="{16644C4B-D837-4B30-84A6-E17DA3E0CFD9}" type="parTrans" cxnId="{594A6B59-1CDD-4375-ACCB-E5BC1532823F}">
      <dgm:prSet/>
      <dgm:spPr/>
      <dgm:t>
        <a:bodyPr/>
        <a:lstStyle/>
        <a:p>
          <a:endParaRPr lang="es-MX"/>
        </a:p>
      </dgm:t>
    </dgm:pt>
    <dgm:pt modelId="{FDC5C9E3-5934-491D-A1DE-1E8C530779A3}" type="sibTrans" cxnId="{594A6B59-1CDD-4375-ACCB-E5BC1532823F}">
      <dgm:prSet/>
      <dgm:spPr/>
      <dgm:t>
        <a:bodyPr/>
        <a:lstStyle/>
        <a:p>
          <a:endParaRPr lang="es-MX"/>
        </a:p>
      </dgm:t>
    </dgm:pt>
    <dgm:pt modelId="{3703CF4D-802E-4E1E-AB2C-7F04E39A723D}" type="pres">
      <dgm:prSet presAssocID="{396FCDFC-42B0-463B-9EF5-BD3D1CD27207}" presName="diagram" presStyleCnt="0">
        <dgm:presLayoutVars>
          <dgm:dir/>
          <dgm:resizeHandles val="exact"/>
        </dgm:presLayoutVars>
      </dgm:prSet>
      <dgm:spPr/>
      <dgm:t>
        <a:bodyPr/>
        <a:lstStyle/>
        <a:p>
          <a:endParaRPr lang="es-MX"/>
        </a:p>
      </dgm:t>
    </dgm:pt>
    <dgm:pt modelId="{34A346F5-C342-4D7B-A569-016D3032FC00}" type="pres">
      <dgm:prSet presAssocID="{356420E3-692C-4FA3-B104-CDC953614F20}" presName="arrow" presStyleLbl="node1" presStyleIdx="0" presStyleCnt="2">
        <dgm:presLayoutVars>
          <dgm:bulletEnabled val="1"/>
        </dgm:presLayoutVars>
      </dgm:prSet>
      <dgm:spPr/>
      <dgm:t>
        <a:bodyPr/>
        <a:lstStyle/>
        <a:p>
          <a:endParaRPr lang="es-MX"/>
        </a:p>
      </dgm:t>
    </dgm:pt>
    <dgm:pt modelId="{EE253926-9F53-4533-BE65-7A419E55D26D}" type="pres">
      <dgm:prSet presAssocID="{B0C701A6-F59B-4DED-B887-A33EEA408D82}" presName="arrow" presStyleLbl="node1" presStyleIdx="1" presStyleCnt="2">
        <dgm:presLayoutVars>
          <dgm:bulletEnabled val="1"/>
        </dgm:presLayoutVars>
      </dgm:prSet>
      <dgm:spPr/>
      <dgm:t>
        <a:bodyPr/>
        <a:lstStyle/>
        <a:p>
          <a:endParaRPr lang="es-MX"/>
        </a:p>
      </dgm:t>
    </dgm:pt>
  </dgm:ptLst>
  <dgm:cxnLst>
    <dgm:cxn modelId="{433A3264-45F0-44D8-B906-76BE17B39569}" type="presOf" srcId="{396FCDFC-42B0-463B-9EF5-BD3D1CD27207}" destId="{3703CF4D-802E-4E1E-AB2C-7F04E39A723D}" srcOrd="0" destOrd="0" presId="urn:microsoft.com/office/officeart/2005/8/layout/arrow5"/>
    <dgm:cxn modelId="{CAFF87C1-82BA-4384-BC2B-257DED43FB36}" type="presOf" srcId="{356420E3-692C-4FA3-B104-CDC953614F20}" destId="{34A346F5-C342-4D7B-A569-016D3032FC00}" srcOrd="0" destOrd="0" presId="urn:microsoft.com/office/officeart/2005/8/layout/arrow5"/>
    <dgm:cxn modelId="{594A6B59-1CDD-4375-ACCB-E5BC1532823F}" srcId="{396FCDFC-42B0-463B-9EF5-BD3D1CD27207}" destId="{B0C701A6-F59B-4DED-B887-A33EEA408D82}" srcOrd="1" destOrd="0" parTransId="{16644C4B-D837-4B30-84A6-E17DA3E0CFD9}" sibTransId="{FDC5C9E3-5934-491D-A1DE-1E8C530779A3}"/>
    <dgm:cxn modelId="{56E78FD8-588E-476F-85A5-9280C3DF6673}" srcId="{396FCDFC-42B0-463B-9EF5-BD3D1CD27207}" destId="{356420E3-692C-4FA3-B104-CDC953614F20}" srcOrd="0" destOrd="0" parTransId="{14E6490D-B48B-41FE-BFC3-89AC63A92180}" sibTransId="{157A6056-5506-4CFB-AE28-1BC91995B37A}"/>
    <dgm:cxn modelId="{15F1062E-3582-47A2-A721-F49B4D3F7667}" type="presOf" srcId="{B0C701A6-F59B-4DED-B887-A33EEA408D82}" destId="{EE253926-9F53-4533-BE65-7A419E55D26D}" srcOrd="0" destOrd="0" presId="urn:microsoft.com/office/officeart/2005/8/layout/arrow5"/>
    <dgm:cxn modelId="{6863284F-805C-4FC4-B39E-979DD74E021D}" type="presParOf" srcId="{3703CF4D-802E-4E1E-AB2C-7F04E39A723D}" destId="{34A346F5-C342-4D7B-A569-016D3032FC00}" srcOrd="0" destOrd="0" presId="urn:microsoft.com/office/officeart/2005/8/layout/arrow5"/>
    <dgm:cxn modelId="{C5C13B2D-E8C0-4610-BD87-C2E146271C2E}" type="presParOf" srcId="{3703CF4D-802E-4E1E-AB2C-7F04E39A723D}" destId="{EE253926-9F53-4533-BE65-7A419E55D26D}"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2B91075-6909-4536-9258-9DED9695B625}" type="doc">
      <dgm:prSet loTypeId="urn:microsoft.com/office/officeart/2005/8/layout/arrow5" loCatId="process" qsTypeId="urn:microsoft.com/office/officeart/2005/8/quickstyle/simple1" qsCatId="simple" csTypeId="urn:microsoft.com/office/officeart/2005/8/colors/colorful1" csCatId="colorful" phldr="1"/>
      <dgm:spPr/>
      <dgm:t>
        <a:bodyPr/>
        <a:lstStyle/>
        <a:p>
          <a:endParaRPr lang="es-MX"/>
        </a:p>
      </dgm:t>
    </dgm:pt>
    <dgm:pt modelId="{1817BD0A-EA45-4DA4-A6E0-94DFD8AC09B9}">
      <dgm:prSet phldrT="[Texto]" custT="1"/>
      <dgm:spPr/>
      <dgm:t>
        <a:bodyPr/>
        <a:lstStyle/>
        <a:p>
          <a:r>
            <a:rPr lang="es-MX" sz="2400" b="1" dirty="0" smtClean="0"/>
            <a:t>Aprovechamiento</a:t>
          </a:r>
          <a:endParaRPr lang="es-MX" sz="2400" b="1" dirty="0"/>
        </a:p>
      </dgm:t>
    </dgm:pt>
    <dgm:pt modelId="{D2C041D4-709F-4B6C-9478-7BAEEA0702BE}" type="parTrans" cxnId="{1741738E-7767-4C8B-9443-0955DC4C37EC}">
      <dgm:prSet/>
      <dgm:spPr/>
      <dgm:t>
        <a:bodyPr/>
        <a:lstStyle/>
        <a:p>
          <a:endParaRPr lang="es-MX"/>
        </a:p>
      </dgm:t>
    </dgm:pt>
    <dgm:pt modelId="{08AF656C-6D61-48E6-8E73-CC10619C2194}" type="sibTrans" cxnId="{1741738E-7767-4C8B-9443-0955DC4C37EC}">
      <dgm:prSet/>
      <dgm:spPr/>
      <dgm:t>
        <a:bodyPr/>
        <a:lstStyle/>
        <a:p>
          <a:endParaRPr lang="es-MX"/>
        </a:p>
      </dgm:t>
    </dgm:pt>
    <dgm:pt modelId="{E63C1604-8322-45F8-909C-B0C07DACC7B3}">
      <dgm:prSet phldrT="[Texto]"/>
      <dgm:spPr/>
      <dgm:t>
        <a:bodyPr/>
        <a:lstStyle/>
        <a:p>
          <a:pPr algn="just"/>
          <a:r>
            <a:rPr lang="es-MX" b="1" dirty="0" smtClean="0"/>
            <a:t>Los ingresos que percibe el Estado por funciones de derecho público distintos de las contribuciones, de los ingresos derivados de financiamientos y de los que obtengan los organismos descentralizados y las empresas de participación estatal.</a:t>
          </a:r>
          <a:endParaRPr lang="es-MX" b="1" dirty="0"/>
        </a:p>
      </dgm:t>
    </dgm:pt>
    <dgm:pt modelId="{AE53EF94-A816-4AF7-830F-5697E722AF38}" type="parTrans" cxnId="{FEB6A8E4-7819-4540-8873-AAEC55C90A4E}">
      <dgm:prSet/>
      <dgm:spPr/>
      <dgm:t>
        <a:bodyPr/>
        <a:lstStyle/>
        <a:p>
          <a:endParaRPr lang="es-MX"/>
        </a:p>
      </dgm:t>
    </dgm:pt>
    <dgm:pt modelId="{EB4421C9-6AC4-4E99-AE67-BD52B343B659}" type="sibTrans" cxnId="{FEB6A8E4-7819-4540-8873-AAEC55C90A4E}">
      <dgm:prSet/>
      <dgm:spPr/>
      <dgm:t>
        <a:bodyPr/>
        <a:lstStyle/>
        <a:p>
          <a:endParaRPr lang="es-MX"/>
        </a:p>
      </dgm:t>
    </dgm:pt>
    <dgm:pt modelId="{B5678771-AE04-460D-8EB9-79AB7FFEABDF}" type="pres">
      <dgm:prSet presAssocID="{A2B91075-6909-4536-9258-9DED9695B625}" presName="diagram" presStyleCnt="0">
        <dgm:presLayoutVars>
          <dgm:dir/>
          <dgm:resizeHandles val="exact"/>
        </dgm:presLayoutVars>
      </dgm:prSet>
      <dgm:spPr/>
      <dgm:t>
        <a:bodyPr/>
        <a:lstStyle/>
        <a:p>
          <a:endParaRPr lang="es-MX"/>
        </a:p>
      </dgm:t>
    </dgm:pt>
    <dgm:pt modelId="{61589E42-F3A4-4797-9D68-F2CCCBB45295}" type="pres">
      <dgm:prSet presAssocID="{1817BD0A-EA45-4DA4-A6E0-94DFD8AC09B9}" presName="arrow" presStyleLbl="node1" presStyleIdx="0" presStyleCnt="2" custRadScaleRad="94330" custRadScaleInc="-263">
        <dgm:presLayoutVars>
          <dgm:bulletEnabled val="1"/>
        </dgm:presLayoutVars>
      </dgm:prSet>
      <dgm:spPr/>
      <dgm:t>
        <a:bodyPr/>
        <a:lstStyle/>
        <a:p>
          <a:endParaRPr lang="es-MX"/>
        </a:p>
      </dgm:t>
    </dgm:pt>
    <dgm:pt modelId="{813C876D-67E8-4D01-84C9-BEFBD82A7065}" type="pres">
      <dgm:prSet presAssocID="{E63C1604-8322-45F8-909C-B0C07DACC7B3}" presName="arrow" presStyleLbl="node1" presStyleIdx="1" presStyleCnt="2">
        <dgm:presLayoutVars>
          <dgm:bulletEnabled val="1"/>
        </dgm:presLayoutVars>
      </dgm:prSet>
      <dgm:spPr/>
      <dgm:t>
        <a:bodyPr/>
        <a:lstStyle/>
        <a:p>
          <a:endParaRPr lang="es-MX"/>
        </a:p>
      </dgm:t>
    </dgm:pt>
  </dgm:ptLst>
  <dgm:cxnLst>
    <dgm:cxn modelId="{78F7D07C-730D-4636-AC85-17F07FE66A8D}" type="presOf" srcId="{A2B91075-6909-4536-9258-9DED9695B625}" destId="{B5678771-AE04-460D-8EB9-79AB7FFEABDF}" srcOrd="0" destOrd="0" presId="urn:microsoft.com/office/officeart/2005/8/layout/arrow5"/>
    <dgm:cxn modelId="{E660634B-AACF-4313-BBE7-1DBD5D4D65C3}" type="presOf" srcId="{1817BD0A-EA45-4DA4-A6E0-94DFD8AC09B9}" destId="{61589E42-F3A4-4797-9D68-F2CCCBB45295}" srcOrd="0" destOrd="0" presId="urn:microsoft.com/office/officeart/2005/8/layout/arrow5"/>
    <dgm:cxn modelId="{1741738E-7767-4C8B-9443-0955DC4C37EC}" srcId="{A2B91075-6909-4536-9258-9DED9695B625}" destId="{1817BD0A-EA45-4DA4-A6E0-94DFD8AC09B9}" srcOrd="0" destOrd="0" parTransId="{D2C041D4-709F-4B6C-9478-7BAEEA0702BE}" sibTransId="{08AF656C-6D61-48E6-8E73-CC10619C2194}"/>
    <dgm:cxn modelId="{FEB6A8E4-7819-4540-8873-AAEC55C90A4E}" srcId="{A2B91075-6909-4536-9258-9DED9695B625}" destId="{E63C1604-8322-45F8-909C-B0C07DACC7B3}" srcOrd="1" destOrd="0" parTransId="{AE53EF94-A816-4AF7-830F-5697E722AF38}" sibTransId="{EB4421C9-6AC4-4E99-AE67-BD52B343B659}"/>
    <dgm:cxn modelId="{8C6EF511-E5C9-47C9-8C70-F0C81440AECB}" type="presOf" srcId="{E63C1604-8322-45F8-909C-B0C07DACC7B3}" destId="{813C876D-67E8-4D01-84C9-BEFBD82A7065}" srcOrd="0" destOrd="0" presId="urn:microsoft.com/office/officeart/2005/8/layout/arrow5"/>
    <dgm:cxn modelId="{74554E89-1CAA-4250-82C9-FE1AC196E5A3}" type="presParOf" srcId="{B5678771-AE04-460D-8EB9-79AB7FFEABDF}" destId="{61589E42-F3A4-4797-9D68-F2CCCBB45295}" srcOrd="0" destOrd="0" presId="urn:microsoft.com/office/officeart/2005/8/layout/arrow5"/>
    <dgm:cxn modelId="{67B5C26D-A973-427A-B52F-9C14DBD600FE}" type="presParOf" srcId="{B5678771-AE04-460D-8EB9-79AB7FFEABDF}" destId="{813C876D-67E8-4D01-84C9-BEFBD82A7065}"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2B91075-6909-4536-9258-9DED9695B625}" type="doc">
      <dgm:prSet loTypeId="urn:microsoft.com/office/officeart/2005/8/layout/arrow5" loCatId="process" qsTypeId="urn:microsoft.com/office/officeart/2005/8/quickstyle/simple1" qsCatId="simple" csTypeId="urn:microsoft.com/office/officeart/2005/8/colors/colorful1" csCatId="colorful" phldr="1"/>
      <dgm:spPr/>
      <dgm:t>
        <a:bodyPr/>
        <a:lstStyle/>
        <a:p>
          <a:endParaRPr lang="es-MX"/>
        </a:p>
      </dgm:t>
    </dgm:pt>
    <dgm:pt modelId="{1817BD0A-EA45-4DA4-A6E0-94DFD8AC09B9}">
      <dgm:prSet phldrT="[Texto]" custT="1"/>
      <dgm:spPr/>
      <dgm:t>
        <a:bodyPr/>
        <a:lstStyle/>
        <a:p>
          <a:r>
            <a:rPr lang="es-MX" sz="2400" b="1" dirty="0" smtClean="0"/>
            <a:t>PRODUCTOS</a:t>
          </a:r>
          <a:endParaRPr lang="es-MX" sz="2400" b="1" dirty="0"/>
        </a:p>
      </dgm:t>
    </dgm:pt>
    <dgm:pt modelId="{D2C041D4-709F-4B6C-9478-7BAEEA0702BE}" type="parTrans" cxnId="{1741738E-7767-4C8B-9443-0955DC4C37EC}">
      <dgm:prSet/>
      <dgm:spPr/>
      <dgm:t>
        <a:bodyPr/>
        <a:lstStyle/>
        <a:p>
          <a:endParaRPr lang="es-MX"/>
        </a:p>
      </dgm:t>
    </dgm:pt>
    <dgm:pt modelId="{08AF656C-6D61-48E6-8E73-CC10619C2194}" type="sibTrans" cxnId="{1741738E-7767-4C8B-9443-0955DC4C37EC}">
      <dgm:prSet/>
      <dgm:spPr/>
      <dgm:t>
        <a:bodyPr/>
        <a:lstStyle/>
        <a:p>
          <a:endParaRPr lang="es-MX"/>
        </a:p>
      </dgm:t>
    </dgm:pt>
    <dgm:pt modelId="{E63C1604-8322-45F8-909C-B0C07DACC7B3}">
      <dgm:prSet phldrT="[Texto]"/>
      <dgm:spPr/>
      <dgm:t>
        <a:bodyPr/>
        <a:lstStyle/>
        <a:p>
          <a:pPr algn="just"/>
          <a:r>
            <a:rPr lang="es-MX" b="1" dirty="0" smtClean="0"/>
            <a:t>Son productos las contraprestaciones por los servicios que preste el Estado en sus funciones de derecho privado, así como por el uso, aprovechamiento o enajenación de bienes del dominio privado. </a:t>
          </a:r>
          <a:endParaRPr lang="es-MX" b="1" dirty="0"/>
        </a:p>
      </dgm:t>
    </dgm:pt>
    <dgm:pt modelId="{AE53EF94-A816-4AF7-830F-5697E722AF38}" type="parTrans" cxnId="{FEB6A8E4-7819-4540-8873-AAEC55C90A4E}">
      <dgm:prSet/>
      <dgm:spPr/>
      <dgm:t>
        <a:bodyPr/>
        <a:lstStyle/>
        <a:p>
          <a:endParaRPr lang="es-MX"/>
        </a:p>
      </dgm:t>
    </dgm:pt>
    <dgm:pt modelId="{EB4421C9-6AC4-4E99-AE67-BD52B343B659}" type="sibTrans" cxnId="{FEB6A8E4-7819-4540-8873-AAEC55C90A4E}">
      <dgm:prSet/>
      <dgm:spPr/>
      <dgm:t>
        <a:bodyPr/>
        <a:lstStyle/>
        <a:p>
          <a:endParaRPr lang="es-MX"/>
        </a:p>
      </dgm:t>
    </dgm:pt>
    <dgm:pt modelId="{B5678771-AE04-460D-8EB9-79AB7FFEABDF}" type="pres">
      <dgm:prSet presAssocID="{A2B91075-6909-4536-9258-9DED9695B625}" presName="diagram" presStyleCnt="0">
        <dgm:presLayoutVars>
          <dgm:dir/>
          <dgm:resizeHandles val="exact"/>
        </dgm:presLayoutVars>
      </dgm:prSet>
      <dgm:spPr/>
      <dgm:t>
        <a:bodyPr/>
        <a:lstStyle/>
        <a:p>
          <a:endParaRPr lang="es-MX"/>
        </a:p>
      </dgm:t>
    </dgm:pt>
    <dgm:pt modelId="{61589E42-F3A4-4797-9D68-F2CCCBB45295}" type="pres">
      <dgm:prSet presAssocID="{1817BD0A-EA45-4DA4-A6E0-94DFD8AC09B9}" presName="arrow" presStyleLbl="node1" presStyleIdx="0" presStyleCnt="2" custRadScaleRad="94330" custRadScaleInc="-263">
        <dgm:presLayoutVars>
          <dgm:bulletEnabled val="1"/>
        </dgm:presLayoutVars>
      </dgm:prSet>
      <dgm:spPr/>
      <dgm:t>
        <a:bodyPr/>
        <a:lstStyle/>
        <a:p>
          <a:endParaRPr lang="es-MX"/>
        </a:p>
      </dgm:t>
    </dgm:pt>
    <dgm:pt modelId="{813C876D-67E8-4D01-84C9-BEFBD82A7065}" type="pres">
      <dgm:prSet presAssocID="{E63C1604-8322-45F8-909C-B0C07DACC7B3}" presName="arrow" presStyleLbl="node1" presStyleIdx="1" presStyleCnt="2">
        <dgm:presLayoutVars>
          <dgm:bulletEnabled val="1"/>
        </dgm:presLayoutVars>
      </dgm:prSet>
      <dgm:spPr/>
      <dgm:t>
        <a:bodyPr/>
        <a:lstStyle/>
        <a:p>
          <a:endParaRPr lang="es-MX"/>
        </a:p>
      </dgm:t>
    </dgm:pt>
  </dgm:ptLst>
  <dgm:cxnLst>
    <dgm:cxn modelId="{CBCA7FE5-E27F-4B2A-8A2E-02EE579BACA4}" type="presOf" srcId="{A2B91075-6909-4536-9258-9DED9695B625}" destId="{B5678771-AE04-460D-8EB9-79AB7FFEABDF}" srcOrd="0" destOrd="0" presId="urn:microsoft.com/office/officeart/2005/8/layout/arrow5"/>
    <dgm:cxn modelId="{50869BDB-096B-4B87-AAFB-EC4D4D3BD131}" type="presOf" srcId="{1817BD0A-EA45-4DA4-A6E0-94DFD8AC09B9}" destId="{61589E42-F3A4-4797-9D68-F2CCCBB45295}" srcOrd="0" destOrd="0" presId="urn:microsoft.com/office/officeart/2005/8/layout/arrow5"/>
    <dgm:cxn modelId="{1741738E-7767-4C8B-9443-0955DC4C37EC}" srcId="{A2B91075-6909-4536-9258-9DED9695B625}" destId="{1817BD0A-EA45-4DA4-A6E0-94DFD8AC09B9}" srcOrd="0" destOrd="0" parTransId="{D2C041D4-709F-4B6C-9478-7BAEEA0702BE}" sibTransId="{08AF656C-6D61-48E6-8E73-CC10619C2194}"/>
    <dgm:cxn modelId="{FEB6A8E4-7819-4540-8873-AAEC55C90A4E}" srcId="{A2B91075-6909-4536-9258-9DED9695B625}" destId="{E63C1604-8322-45F8-909C-B0C07DACC7B3}" srcOrd="1" destOrd="0" parTransId="{AE53EF94-A816-4AF7-830F-5697E722AF38}" sibTransId="{EB4421C9-6AC4-4E99-AE67-BD52B343B659}"/>
    <dgm:cxn modelId="{DA4105FE-2362-4902-91F5-90F71C856C26}" type="presOf" srcId="{E63C1604-8322-45F8-909C-B0C07DACC7B3}" destId="{813C876D-67E8-4D01-84C9-BEFBD82A7065}" srcOrd="0" destOrd="0" presId="urn:microsoft.com/office/officeart/2005/8/layout/arrow5"/>
    <dgm:cxn modelId="{82D0B818-0978-41EA-8453-9691D69A32B1}" type="presParOf" srcId="{B5678771-AE04-460D-8EB9-79AB7FFEABDF}" destId="{61589E42-F3A4-4797-9D68-F2CCCBB45295}" srcOrd="0" destOrd="0" presId="urn:microsoft.com/office/officeart/2005/8/layout/arrow5"/>
    <dgm:cxn modelId="{C7F1396E-EC69-49C9-8AA0-345CBF0223A8}" type="presParOf" srcId="{B5678771-AE04-460D-8EB9-79AB7FFEABDF}" destId="{813C876D-67E8-4D01-84C9-BEFBD82A7065}"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2B91075-6909-4536-9258-9DED9695B625}" type="doc">
      <dgm:prSet loTypeId="urn:microsoft.com/office/officeart/2005/8/layout/arrow5" loCatId="process" qsTypeId="urn:microsoft.com/office/officeart/2005/8/quickstyle/simple1" qsCatId="simple" csTypeId="urn:microsoft.com/office/officeart/2005/8/colors/colorful1" csCatId="colorful" phldr="1"/>
      <dgm:spPr/>
      <dgm:t>
        <a:bodyPr/>
        <a:lstStyle/>
        <a:p>
          <a:endParaRPr lang="es-MX"/>
        </a:p>
      </dgm:t>
    </dgm:pt>
    <dgm:pt modelId="{1817BD0A-EA45-4DA4-A6E0-94DFD8AC09B9}">
      <dgm:prSet phldrT="[Texto]" custT="1"/>
      <dgm:spPr/>
      <dgm:t>
        <a:bodyPr/>
        <a:lstStyle/>
        <a:p>
          <a:r>
            <a:rPr lang="es-MX" sz="2400" b="1" dirty="0" smtClean="0"/>
            <a:t>Financiamientos.</a:t>
          </a:r>
          <a:endParaRPr lang="es-MX" sz="2400" b="1" dirty="0"/>
        </a:p>
      </dgm:t>
    </dgm:pt>
    <dgm:pt modelId="{D2C041D4-709F-4B6C-9478-7BAEEA0702BE}" type="parTrans" cxnId="{1741738E-7767-4C8B-9443-0955DC4C37EC}">
      <dgm:prSet/>
      <dgm:spPr/>
      <dgm:t>
        <a:bodyPr/>
        <a:lstStyle/>
        <a:p>
          <a:endParaRPr lang="es-MX"/>
        </a:p>
      </dgm:t>
    </dgm:pt>
    <dgm:pt modelId="{08AF656C-6D61-48E6-8E73-CC10619C2194}" type="sibTrans" cxnId="{1741738E-7767-4C8B-9443-0955DC4C37EC}">
      <dgm:prSet/>
      <dgm:spPr/>
      <dgm:t>
        <a:bodyPr/>
        <a:lstStyle/>
        <a:p>
          <a:endParaRPr lang="es-MX"/>
        </a:p>
      </dgm:t>
    </dgm:pt>
    <dgm:pt modelId="{E63C1604-8322-45F8-909C-B0C07DACC7B3}">
      <dgm:prSet phldrT="[Texto]"/>
      <dgm:spPr/>
      <dgm:t>
        <a:bodyPr/>
        <a:lstStyle/>
        <a:p>
          <a:pPr algn="just"/>
          <a:r>
            <a:rPr lang="es-MX" b="1" dirty="0" smtClean="0"/>
            <a:t>Provienen de la contratación de créditos, empréstitos, o préstamos. </a:t>
          </a:r>
        </a:p>
        <a:p>
          <a:pPr algn="just"/>
          <a:endParaRPr lang="es-MX" b="1" dirty="0" smtClean="0"/>
        </a:p>
        <a:p>
          <a:pPr algn="just"/>
          <a:r>
            <a:rPr lang="es-MX" b="1" dirty="0" smtClean="0"/>
            <a:t>.</a:t>
          </a:r>
          <a:endParaRPr lang="es-MX" b="1" dirty="0"/>
        </a:p>
      </dgm:t>
    </dgm:pt>
    <dgm:pt modelId="{AE53EF94-A816-4AF7-830F-5697E722AF38}" type="parTrans" cxnId="{FEB6A8E4-7819-4540-8873-AAEC55C90A4E}">
      <dgm:prSet/>
      <dgm:spPr/>
      <dgm:t>
        <a:bodyPr/>
        <a:lstStyle/>
        <a:p>
          <a:endParaRPr lang="es-MX"/>
        </a:p>
      </dgm:t>
    </dgm:pt>
    <dgm:pt modelId="{EB4421C9-6AC4-4E99-AE67-BD52B343B659}" type="sibTrans" cxnId="{FEB6A8E4-7819-4540-8873-AAEC55C90A4E}">
      <dgm:prSet/>
      <dgm:spPr/>
      <dgm:t>
        <a:bodyPr/>
        <a:lstStyle/>
        <a:p>
          <a:endParaRPr lang="es-MX"/>
        </a:p>
      </dgm:t>
    </dgm:pt>
    <dgm:pt modelId="{B5678771-AE04-460D-8EB9-79AB7FFEABDF}" type="pres">
      <dgm:prSet presAssocID="{A2B91075-6909-4536-9258-9DED9695B625}" presName="diagram" presStyleCnt="0">
        <dgm:presLayoutVars>
          <dgm:dir/>
          <dgm:resizeHandles val="exact"/>
        </dgm:presLayoutVars>
      </dgm:prSet>
      <dgm:spPr/>
      <dgm:t>
        <a:bodyPr/>
        <a:lstStyle/>
        <a:p>
          <a:endParaRPr lang="es-MX"/>
        </a:p>
      </dgm:t>
    </dgm:pt>
    <dgm:pt modelId="{61589E42-F3A4-4797-9D68-F2CCCBB45295}" type="pres">
      <dgm:prSet presAssocID="{1817BD0A-EA45-4DA4-A6E0-94DFD8AC09B9}" presName="arrow" presStyleLbl="node1" presStyleIdx="0" presStyleCnt="2" custRadScaleRad="94330" custRadScaleInc="-263">
        <dgm:presLayoutVars>
          <dgm:bulletEnabled val="1"/>
        </dgm:presLayoutVars>
      </dgm:prSet>
      <dgm:spPr/>
      <dgm:t>
        <a:bodyPr/>
        <a:lstStyle/>
        <a:p>
          <a:endParaRPr lang="es-MX"/>
        </a:p>
      </dgm:t>
    </dgm:pt>
    <dgm:pt modelId="{813C876D-67E8-4D01-84C9-BEFBD82A7065}" type="pres">
      <dgm:prSet presAssocID="{E63C1604-8322-45F8-909C-B0C07DACC7B3}" presName="arrow" presStyleLbl="node1" presStyleIdx="1" presStyleCnt="2">
        <dgm:presLayoutVars>
          <dgm:bulletEnabled val="1"/>
        </dgm:presLayoutVars>
      </dgm:prSet>
      <dgm:spPr/>
      <dgm:t>
        <a:bodyPr/>
        <a:lstStyle/>
        <a:p>
          <a:endParaRPr lang="es-MX"/>
        </a:p>
      </dgm:t>
    </dgm:pt>
  </dgm:ptLst>
  <dgm:cxnLst>
    <dgm:cxn modelId="{DA62A065-F3DD-47D2-AB14-E94C515B124E}" type="presOf" srcId="{1817BD0A-EA45-4DA4-A6E0-94DFD8AC09B9}" destId="{61589E42-F3A4-4797-9D68-F2CCCBB45295}" srcOrd="0" destOrd="0" presId="urn:microsoft.com/office/officeart/2005/8/layout/arrow5"/>
    <dgm:cxn modelId="{E5D446AE-8A29-4A6E-B1F1-DE560000E274}" type="presOf" srcId="{A2B91075-6909-4536-9258-9DED9695B625}" destId="{B5678771-AE04-460D-8EB9-79AB7FFEABDF}" srcOrd="0" destOrd="0" presId="urn:microsoft.com/office/officeart/2005/8/layout/arrow5"/>
    <dgm:cxn modelId="{E13A669E-A9D5-47A8-9A5A-3833D5DE123A}" type="presOf" srcId="{E63C1604-8322-45F8-909C-B0C07DACC7B3}" destId="{813C876D-67E8-4D01-84C9-BEFBD82A7065}" srcOrd="0" destOrd="0" presId="urn:microsoft.com/office/officeart/2005/8/layout/arrow5"/>
    <dgm:cxn modelId="{1741738E-7767-4C8B-9443-0955DC4C37EC}" srcId="{A2B91075-6909-4536-9258-9DED9695B625}" destId="{1817BD0A-EA45-4DA4-A6E0-94DFD8AC09B9}" srcOrd="0" destOrd="0" parTransId="{D2C041D4-709F-4B6C-9478-7BAEEA0702BE}" sibTransId="{08AF656C-6D61-48E6-8E73-CC10619C2194}"/>
    <dgm:cxn modelId="{FEB6A8E4-7819-4540-8873-AAEC55C90A4E}" srcId="{A2B91075-6909-4536-9258-9DED9695B625}" destId="{E63C1604-8322-45F8-909C-B0C07DACC7B3}" srcOrd="1" destOrd="0" parTransId="{AE53EF94-A816-4AF7-830F-5697E722AF38}" sibTransId="{EB4421C9-6AC4-4E99-AE67-BD52B343B659}"/>
    <dgm:cxn modelId="{5762B0B9-6C81-44EF-8F2D-1DACDBF66849}" type="presParOf" srcId="{B5678771-AE04-460D-8EB9-79AB7FFEABDF}" destId="{61589E42-F3A4-4797-9D68-F2CCCBB45295}" srcOrd="0" destOrd="0" presId="urn:microsoft.com/office/officeart/2005/8/layout/arrow5"/>
    <dgm:cxn modelId="{1A2A4C0A-E762-4822-8659-ABFFFC8F297A}" type="presParOf" srcId="{B5678771-AE04-460D-8EB9-79AB7FFEABDF}" destId="{813C876D-67E8-4D01-84C9-BEFBD82A7065}"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017AB3-0EE6-4355-BC21-E2FEB3346B64}">
      <dsp:nvSpPr>
        <dsp:cNvPr id="0" name=""/>
        <dsp:cNvSpPr/>
      </dsp:nvSpPr>
      <dsp:spPr>
        <a:xfrm rot="5400000">
          <a:off x="461626" y="869564"/>
          <a:ext cx="1385391" cy="230526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4B5B3D-89F8-4470-8009-1AF0ADF56A21}">
      <dsp:nvSpPr>
        <dsp:cNvPr id="0" name=""/>
        <dsp:cNvSpPr/>
      </dsp:nvSpPr>
      <dsp:spPr>
        <a:xfrm>
          <a:off x="230370" y="1558340"/>
          <a:ext cx="2081202" cy="1824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s-MX" sz="2300" b="1" kern="1200" dirty="0" smtClean="0"/>
            <a:t>Captación</a:t>
          </a:r>
          <a:endParaRPr lang="es-MX" sz="2300" b="1" kern="1200" dirty="0"/>
        </a:p>
      </dsp:txBody>
      <dsp:txXfrm>
        <a:off x="230370" y="1558340"/>
        <a:ext cx="2081202" cy="1824295"/>
      </dsp:txXfrm>
    </dsp:sp>
    <dsp:sp modelId="{AB174323-55CB-48EF-B9A1-CBFAF1528673}">
      <dsp:nvSpPr>
        <dsp:cNvPr id="0" name=""/>
        <dsp:cNvSpPr/>
      </dsp:nvSpPr>
      <dsp:spPr>
        <a:xfrm>
          <a:off x="1918893" y="699848"/>
          <a:ext cx="392679" cy="392679"/>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CB3E30-2603-446D-A7C3-7DB156FE2261}">
      <dsp:nvSpPr>
        <dsp:cNvPr id="0" name=""/>
        <dsp:cNvSpPr/>
      </dsp:nvSpPr>
      <dsp:spPr>
        <a:xfrm rot="5400000">
          <a:off x="3009425" y="239109"/>
          <a:ext cx="1385391" cy="230526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3B7B41-B6B6-406B-ACCA-C1C5EE73425B}">
      <dsp:nvSpPr>
        <dsp:cNvPr id="0" name=""/>
        <dsp:cNvSpPr/>
      </dsp:nvSpPr>
      <dsp:spPr>
        <a:xfrm>
          <a:off x="2778168" y="927885"/>
          <a:ext cx="2081202" cy="1824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s-MX" sz="2300" b="1" kern="1200" dirty="0" smtClean="0"/>
            <a:t>Administración</a:t>
          </a:r>
          <a:endParaRPr lang="es-MX" sz="2300" b="1" kern="1200" dirty="0"/>
        </a:p>
      </dsp:txBody>
      <dsp:txXfrm>
        <a:off x="2778168" y="927885"/>
        <a:ext cx="2081202" cy="1824295"/>
      </dsp:txXfrm>
    </dsp:sp>
    <dsp:sp modelId="{448FB9A4-D4B3-4268-B7AA-A637592D21CE}">
      <dsp:nvSpPr>
        <dsp:cNvPr id="0" name=""/>
        <dsp:cNvSpPr/>
      </dsp:nvSpPr>
      <dsp:spPr>
        <a:xfrm>
          <a:off x="4466691" y="69393"/>
          <a:ext cx="392679" cy="392679"/>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800209-48F6-4BCF-A135-E1A8D6EDE80A}">
      <dsp:nvSpPr>
        <dsp:cNvPr id="0" name=""/>
        <dsp:cNvSpPr/>
      </dsp:nvSpPr>
      <dsp:spPr>
        <a:xfrm rot="5400000">
          <a:off x="5557223" y="-391346"/>
          <a:ext cx="1385391" cy="230526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C766F56-EC90-4015-8ABD-28D44ECC96A6}">
      <dsp:nvSpPr>
        <dsp:cNvPr id="0" name=""/>
        <dsp:cNvSpPr/>
      </dsp:nvSpPr>
      <dsp:spPr>
        <a:xfrm>
          <a:off x="5325967" y="297430"/>
          <a:ext cx="2081202" cy="1824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l" defTabSz="1022350">
            <a:lnSpc>
              <a:spcPct val="90000"/>
            </a:lnSpc>
            <a:spcBef>
              <a:spcPct val="0"/>
            </a:spcBef>
            <a:spcAft>
              <a:spcPct val="35000"/>
            </a:spcAft>
          </a:pPr>
          <a:r>
            <a:rPr lang="es-MX" sz="2300" b="1" kern="1200" dirty="0" smtClean="0"/>
            <a:t>Gasto</a:t>
          </a:r>
          <a:endParaRPr lang="es-MX" sz="2300" b="1" kern="1200" dirty="0"/>
        </a:p>
      </dsp:txBody>
      <dsp:txXfrm>
        <a:off x="5325967" y="297430"/>
        <a:ext cx="2081202" cy="182429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0583D7-E1A5-4F0E-AC6A-064F72BD66AE}">
      <dsp:nvSpPr>
        <dsp:cNvPr id="0" name=""/>
        <dsp:cNvSpPr/>
      </dsp:nvSpPr>
      <dsp:spPr>
        <a:xfrm>
          <a:off x="651509" y="0"/>
          <a:ext cx="7383780" cy="4525962"/>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131588-01DD-4D6C-A9E2-4B1CB35E8820}">
      <dsp:nvSpPr>
        <dsp:cNvPr id="0" name=""/>
        <dsp:cNvSpPr/>
      </dsp:nvSpPr>
      <dsp:spPr>
        <a:xfrm>
          <a:off x="1164" y="1282974"/>
          <a:ext cx="2016881" cy="1960013"/>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s-MX" sz="1200" b="1" kern="1200" dirty="0" smtClean="0"/>
            <a:t>La S.H.C.P. prepara el proyecto de iniciativa de ley de ingresos y lo entrega al ejecutivo federal.</a:t>
          </a:r>
          <a:endParaRPr lang="es-MX" sz="1200" b="1" kern="1200" dirty="0"/>
        </a:p>
      </dsp:txBody>
      <dsp:txXfrm>
        <a:off x="96844" y="1378654"/>
        <a:ext cx="1825521" cy="1768653"/>
      </dsp:txXfrm>
    </dsp:sp>
    <dsp:sp modelId="{484F8AFF-491B-4418-A6E4-07E5F5BCF045}">
      <dsp:nvSpPr>
        <dsp:cNvPr id="0" name=""/>
        <dsp:cNvSpPr/>
      </dsp:nvSpPr>
      <dsp:spPr>
        <a:xfrm>
          <a:off x="2118890" y="1357788"/>
          <a:ext cx="2331293" cy="1810384"/>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s-MX" sz="1200" b="1" kern="1200" dirty="0" smtClean="0"/>
            <a:t>El ejecutivo entrega el proyecto a la cámara de diputados a mas tardar el 8 de septiembre (o en su caso el 15 de diciembre si es inicio de sexenio)para su discusión y aprobación. Y debe ser aprobada a mas tardar el 15 de noviembre,</a:t>
          </a:r>
          <a:endParaRPr lang="es-MX" sz="1200" b="1" kern="1200" dirty="0"/>
        </a:p>
      </dsp:txBody>
      <dsp:txXfrm>
        <a:off x="2207266" y="1446164"/>
        <a:ext cx="2154541" cy="1633632"/>
      </dsp:txXfrm>
    </dsp:sp>
    <dsp:sp modelId="{62026B2C-B20B-48B2-BE0F-FB2E7E1EE589}">
      <dsp:nvSpPr>
        <dsp:cNvPr id="0" name=""/>
        <dsp:cNvSpPr/>
      </dsp:nvSpPr>
      <dsp:spPr>
        <a:xfrm>
          <a:off x="4551027" y="1357788"/>
          <a:ext cx="2016881" cy="181038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MX" sz="1200" b="1" kern="1200" dirty="0" smtClean="0"/>
            <a:t>Discusión y aprobación en la cámara de senadores.</a:t>
          </a:r>
          <a:endParaRPr lang="es-MX" sz="1200" b="1" kern="1200" dirty="0"/>
        </a:p>
      </dsp:txBody>
      <dsp:txXfrm>
        <a:off x="4639403" y="1446164"/>
        <a:ext cx="1840129" cy="1633632"/>
      </dsp:txXfrm>
    </dsp:sp>
    <dsp:sp modelId="{7E182989-2E38-4F66-920C-A89F750F78B3}">
      <dsp:nvSpPr>
        <dsp:cNvPr id="0" name=""/>
        <dsp:cNvSpPr/>
      </dsp:nvSpPr>
      <dsp:spPr>
        <a:xfrm>
          <a:off x="6668753" y="1357788"/>
          <a:ext cx="2016881" cy="1810384"/>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MX" sz="1200" b="1" kern="1200" dirty="0" smtClean="0"/>
            <a:t>Promulgación y publicación de ley (a mas tardar el 1° de enero)</a:t>
          </a:r>
          <a:endParaRPr lang="es-MX" sz="1200" b="1" kern="1200" dirty="0"/>
        </a:p>
      </dsp:txBody>
      <dsp:txXfrm>
        <a:off x="6757129" y="1446164"/>
        <a:ext cx="1840129" cy="16336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2E86E-C016-44B9-8D61-2864915092F9}">
      <dsp:nvSpPr>
        <dsp:cNvPr id="0" name=""/>
        <dsp:cNvSpPr/>
      </dsp:nvSpPr>
      <dsp:spPr>
        <a:xfrm>
          <a:off x="3150770" y="487"/>
          <a:ext cx="4726155" cy="190111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endParaRPr lang="es-MX" sz="1600" b="1" kern="1200" dirty="0"/>
        </a:p>
        <a:p>
          <a:pPr marL="171450" lvl="1" indent="-171450" algn="l" defTabSz="711200">
            <a:lnSpc>
              <a:spcPct val="90000"/>
            </a:lnSpc>
            <a:spcBef>
              <a:spcPct val="0"/>
            </a:spcBef>
            <a:spcAft>
              <a:spcPct val="15000"/>
            </a:spcAft>
            <a:buChar char="••"/>
          </a:pPr>
          <a:r>
            <a:rPr lang="es-MX" sz="1600" b="1" kern="1200" dirty="0" smtClean="0"/>
            <a:t>El estado actúa como ente soberano.</a:t>
          </a:r>
          <a:endParaRPr lang="es-MX" sz="1600" b="1" kern="1200" dirty="0"/>
        </a:p>
        <a:p>
          <a:pPr marL="171450" lvl="1" indent="-171450" algn="l" defTabSz="711200">
            <a:lnSpc>
              <a:spcPct val="90000"/>
            </a:lnSpc>
            <a:spcBef>
              <a:spcPct val="0"/>
            </a:spcBef>
            <a:spcAft>
              <a:spcPct val="15000"/>
            </a:spcAft>
            <a:buChar char="••"/>
          </a:pPr>
          <a:endParaRPr lang="es-MX" sz="1600" b="1" kern="1200" dirty="0"/>
        </a:p>
        <a:p>
          <a:pPr marL="171450" lvl="1" indent="-171450" algn="l" defTabSz="711200">
            <a:lnSpc>
              <a:spcPct val="90000"/>
            </a:lnSpc>
            <a:spcBef>
              <a:spcPct val="0"/>
            </a:spcBef>
            <a:spcAft>
              <a:spcPct val="15000"/>
            </a:spcAft>
            <a:buChar char="••"/>
          </a:pPr>
          <a:r>
            <a:rPr lang="es-MX" sz="1600" b="1" kern="1200" dirty="0" smtClean="0"/>
            <a:t>Ejemplo: contribuciones</a:t>
          </a:r>
          <a:endParaRPr lang="es-MX" sz="1600" b="1" kern="1200" dirty="0"/>
        </a:p>
      </dsp:txBody>
      <dsp:txXfrm>
        <a:off x="3150770" y="238126"/>
        <a:ext cx="4013239" cy="1425832"/>
      </dsp:txXfrm>
    </dsp:sp>
    <dsp:sp modelId="{9F5111C8-7AEF-4651-995D-CA4D0A4E024E}">
      <dsp:nvSpPr>
        <dsp:cNvPr id="0" name=""/>
        <dsp:cNvSpPr/>
      </dsp:nvSpPr>
      <dsp:spPr>
        <a:xfrm>
          <a:off x="0" y="487"/>
          <a:ext cx="3150770" cy="19011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s-MX" sz="5400" kern="1200" dirty="0" smtClean="0"/>
            <a:t>Derecho público</a:t>
          </a:r>
          <a:endParaRPr lang="es-MX" sz="5400" kern="1200" dirty="0"/>
        </a:p>
      </dsp:txBody>
      <dsp:txXfrm>
        <a:off x="92805" y="93292"/>
        <a:ext cx="2965160" cy="1715500"/>
      </dsp:txXfrm>
    </dsp:sp>
    <dsp:sp modelId="{22A775F6-3FD9-4B7F-9BB6-6F5E1911456E}">
      <dsp:nvSpPr>
        <dsp:cNvPr id="0" name=""/>
        <dsp:cNvSpPr/>
      </dsp:nvSpPr>
      <dsp:spPr>
        <a:xfrm>
          <a:off x="3150770" y="2091709"/>
          <a:ext cx="4726155" cy="1901110"/>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just" defTabSz="711200">
            <a:lnSpc>
              <a:spcPct val="90000"/>
            </a:lnSpc>
            <a:spcBef>
              <a:spcPct val="0"/>
            </a:spcBef>
            <a:spcAft>
              <a:spcPct val="15000"/>
            </a:spcAft>
            <a:buChar char="••"/>
          </a:pPr>
          <a:r>
            <a:rPr lang="es-MX" sz="1600" b="1" kern="1200" dirty="0" smtClean="0"/>
            <a:t> Son aquellos que provienen de su actividad industrial y comercial mediante empresas públicas, cuando realiza compraventa; los que obtiene por regalías derivadas de la explotación de patentes, marcas o derechos de autor</a:t>
          </a:r>
          <a:r>
            <a:rPr lang="es-MX" sz="1600" b="1" kern="1200" dirty="0" smtClean="0"/>
            <a:t>, etc.</a:t>
          </a:r>
          <a:endParaRPr lang="es-MX" sz="1600" b="1" kern="1200" dirty="0"/>
        </a:p>
      </dsp:txBody>
      <dsp:txXfrm>
        <a:off x="3150770" y="2329348"/>
        <a:ext cx="4013239" cy="1425832"/>
      </dsp:txXfrm>
    </dsp:sp>
    <dsp:sp modelId="{7851F289-8172-4ACF-9BA1-2229F1151500}">
      <dsp:nvSpPr>
        <dsp:cNvPr id="0" name=""/>
        <dsp:cNvSpPr/>
      </dsp:nvSpPr>
      <dsp:spPr>
        <a:xfrm>
          <a:off x="0" y="2091709"/>
          <a:ext cx="3150770" cy="19011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s-MX" sz="5400" kern="1200" dirty="0" smtClean="0"/>
            <a:t>Derecho privado</a:t>
          </a:r>
          <a:endParaRPr lang="es-MX" sz="5400" kern="1200" dirty="0"/>
        </a:p>
      </dsp:txBody>
      <dsp:txXfrm>
        <a:off x="92805" y="2184514"/>
        <a:ext cx="2965160" cy="1715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D3490E-D8A6-4731-B78A-E9EE7B5FAB9E}">
      <dsp:nvSpPr>
        <dsp:cNvPr id="0" name=""/>
        <dsp:cNvSpPr/>
      </dsp:nvSpPr>
      <dsp:spPr>
        <a:xfrm>
          <a:off x="2963544" y="421"/>
          <a:ext cx="4445317" cy="164303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just" defTabSz="711200">
            <a:lnSpc>
              <a:spcPct val="90000"/>
            </a:lnSpc>
            <a:spcBef>
              <a:spcPct val="0"/>
            </a:spcBef>
            <a:spcAft>
              <a:spcPct val="15000"/>
            </a:spcAft>
            <a:buChar char="••"/>
          </a:pPr>
          <a:r>
            <a:rPr lang="es-MX" sz="1600" b="1" kern="1200" dirty="0" smtClean="0"/>
            <a:t>son aquellos tributos que establezca la ley anual de ingresos</a:t>
          </a:r>
          <a:endParaRPr lang="es-MX" sz="1600" b="1" kern="1200" dirty="0"/>
        </a:p>
        <a:p>
          <a:pPr marL="171450" lvl="1" indent="-171450" algn="l" defTabSz="711200">
            <a:lnSpc>
              <a:spcPct val="90000"/>
            </a:lnSpc>
            <a:spcBef>
              <a:spcPct val="0"/>
            </a:spcBef>
            <a:spcAft>
              <a:spcPct val="15000"/>
            </a:spcAft>
            <a:buChar char="••"/>
          </a:pPr>
          <a:endParaRPr lang="es-MX" sz="1600" kern="1200"/>
        </a:p>
      </dsp:txBody>
      <dsp:txXfrm>
        <a:off x="2963544" y="205801"/>
        <a:ext cx="3829177" cy="1232279"/>
      </dsp:txXfrm>
    </dsp:sp>
    <dsp:sp modelId="{CF0209FC-D614-41FC-AE70-25C0778F26BC}">
      <dsp:nvSpPr>
        <dsp:cNvPr id="0" name=""/>
        <dsp:cNvSpPr/>
      </dsp:nvSpPr>
      <dsp:spPr>
        <a:xfrm>
          <a:off x="0" y="421"/>
          <a:ext cx="2963544" cy="16430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s-MX" sz="3000" b="1" kern="1200" dirty="0" smtClean="0"/>
            <a:t>Ordinarios </a:t>
          </a:r>
          <a:endParaRPr lang="es-MX" sz="3000" b="1" kern="1200" dirty="0"/>
        </a:p>
      </dsp:txBody>
      <dsp:txXfrm>
        <a:off x="80207" y="80628"/>
        <a:ext cx="2803130" cy="1482625"/>
      </dsp:txXfrm>
    </dsp:sp>
    <dsp:sp modelId="{33FF61A1-76FA-42DF-8CF8-67090180237D}">
      <dsp:nvSpPr>
        <dsp:cNvPr id="0" name=""/>
        <dsp:cNvSpPr/>
      </dsp:nvSpPr>
      <dsp:spPr>
        <a:xfrm>
          <a:off x="2963544" y="1807764"/>
          <a:ext cx="4445317" cy="1643039"/>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just" defTabSz="711200">
            <a:lnSpc>
              <a:spcPct val="90000"/>
            </a:lnSpc>
            <a:spcBef>
              <a:spcPct val="0"/>
            </a:spcBef>
            <a:spcAft>
              <a:spcPct val="15000"/>
            </a:spcAft>
            <a:buChar char="••"/>
          </a:pPr>
          <a:r>
            <a:rPr lang="es-MX" sz="1600" b="1" kern="1200" dirty="0" smtClean="0"/>
            <a:t>Son los que el poder público excepcionalmente llegue a fijar, ante una situación de urgencia para hacer frente al estado.</a:t>
          </a:r>
          <a:endParaRPr lang="es-MX" sz="1600" b="1" kern="1200" dirty="0"/>
        </a:p>
        <a:p>
          <a:pPr marL="171450" lvl="1" indent="-171450" algn="l" defTabSz="711200">
            <a:lnSpc>
              <a:spcPct val="90000"/>
            </a:lnSpc>
            <a:spcBef>
              <a:spcPct val="0"/>
            </a:spcBef>
            <a:spcAft>
              <a:spcPct val="15000"/>
            </a:spcAft>
            <a:buChar char="••"/>
          </a:pPr>
          <a:endParaRPr lang="es-MX" sz="1600" kern="1200"/>
        </a:p>
      </dsp:txBody>
      <dsp:txXfrm>
        <a:off x="2963544" y="2013144"/>
        <a:ext cx="3829177" cy="1232279"/>
      </dsp:txXfrm>
    </dsp:sp>
    <dsp:sp modelId="{F941BF5F-4098-46FF-879E-B63EB33CDA6C}">
      <dsp:nvSpPr>
        <dsp:cNvPr id="0" name=""/>
        <dsp:cNvSpPr/>
      </dsp:nvSpPr>
      <dsp:spPr>
        <a:xfrm>
          <a:off x="0" y="1807764"/>
          <a:ext cx="2963544" cy="164303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57150" rIns="114300" bIns="57150" numCol="1" spcCol="1270" anchor="ctr" anchorCtr="0">
          <a:noAutofit/>
        </a:bodyPr>
        <a:lstStyle/>
        <a:p>
          <a:pPr lvl="0" algn="ctr" defTabSz="1333500">
            <a:lnSpc>
              <a:spcPct val="90000"/>
            </a:lnSpc>
            <a:spcBef>
              <a:spcPct val="0"/>
            </a:spcBef>
            <a:spcAft>
              <a:spcPct val="35000"/>
            </a:spcAft>
          </a:pPr>
          <a:r>
            <a:rPr lang="es-MX" sz="3000" b="1" kern="1200" dirty="0" smtClean="0"/>
            <a:t>Extraordinarios</a:t>
          </a:r>
          <a:endParaRPr lang="es-MX" sz="3000" b="1" kern="1200" dirty="0"/>
        </a:p>
      </dsp:txBody>
      <dsp:txXfrm>
        <a:off x="80207" y="1887971"/>
        <a:ext cx="2803130" cy="148262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5CB65B-AEDA-4FF9-9AA2-F5279ECE0A45}">
      <dsp:nvSpPr>
        <dsp:cNvPr id="0" name=""/>
        <dsp:cNvSpPr/>
      </dsp:nvSpPr>
      <dsp:spPr>
        <a:xfrm>
          <a:off x="495357" y="60"/>
          <a:ext cx="3231499" cy="193889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s-MX" sz="3700" b="1" kern="1200" dirty="0" smtClean="0"/>
            <a:t>Impuestos.</a:t>
          </a:r>
          <a:endParaRPr lang="es-MX" sz="3700" b="1" kern="1200" dirty="0"/>
        </a:p>
      </dsp:txBody>
      <dsp:txXfrm>
        <a:off x="495357" y="60"/>
        <a:ext cx="3231499" cy="1938899"/>
      </dsp:txXfrm>
    </dsp:sp>
    <dsp:sp modelId="{D18AF9FF-2B6F-40F5-9EBA-140195A4A715}">
      <dsp:nvSpPr>
        <dsp:cNvPr id="0" name=""/>
        <dsp:cNvSpPr/>
      </dsp:nvSpPr>
      <dsp:spPr>
        <a:xfrm>
          <a:off x="4050006" y="60"/>
          <a:ext cx="3231499" cy="1938899"/>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s-MX" sz="3700" b="1" kern="1200" dirty="0" smtClean="0"/>
            <a:t>Derechos.</a:t>
          </a:r>
        </a:p>
      </dsp:txBody>
      <dsp:txXfrm>
        <a:off x="4050006" y="60"/>
        <a:ext cx="3231499" cy="1938899"/>
      </dsp:txXfrm>
    </dsp:sp>
    <dsp:sp modelId="{6D61378E-EBA6-417F-94D1-39926BD5426A}">
      <dsp:nvSpPr>
        <dsp:cNvPr id="0" name=""/>
        <dsp:cNvSpPr/>
      </dsp:nvSpPr>
      <dsp:spPr>
        <a:xfrm>
          <a:off x="495357" y="2262109"/>
          <a:ext cx="3231499" cy="1938899"/>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s-MX" sz="3700" b="1" kern="1200" dirty="0" smtClean="0"/>
            <a:t>Aportaciones de seguridad social.</a:t>
          </a:r>
        </a:p>
      </dsp:txBody>
      <dsp:txXfrm>
        <a:off x="495357" y="2262109"/>
        <a:ext cx="3231499" cy="1938899"/>
      </dsp:txXfrm>
    </dsp:sp>
    <dsp:sp modelId="{C7C80B63-41F9-4C5A-93C5-1937A699FC0A}">
      <dsp:nvSpPr>
        <dsp:cNvPr id="0" name=""/>
        <dsp:cNvSpPr/>
      </dsp:nvSpPr>
      <dsp:spPr>
        <a:xfrm>
          <a:off x="4050006" y="2262109"/>
          <a:ext cx="3231499" cy="1938899"/>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lvl="0" algn="ctr" defTabSz="1644650">
            <a:lnSpc>
              <a:spcPct val="90000"/>
            </a:lnSpc>
            <a:spcBef>
              <a:spcPct val="0"/>
            </a:spcBef>
            <a:spcAft>
              <a:spcPct val="35000"/>
            </a:spcAft>
          </a:pPr>
          <a:r>
            <a:rPr lang="es-MX" sz="3700" b="1" kern="1200" dirty="0" smtClean="0"/>
            <a:t>Contribuciones de mejoras</a:t>
          </a:r>
        </a:p>
      </dsp:txBody>
      <dsp:txXfrm>
        <a:off x="4050006" y="2262109"/>
        <a:ext cx="3231499" cy="19388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50441-C5D1-478F-896E-6820FDC843C8}">
      <dsp:nvSpPr>
        <dsp:cNvPr id="0" name=""/>
        <dsp:cNvSpPr/>
      </dsp:nvSpPr>
      <dsp:spPr>
        <a:xfrm rot="16200000">
          <a:off x="546" y="429302"/>
          <a:ext cx="3774513" cy="3774513"/>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s-MX" sz="3600" b="1" kern="1200" dirty="0" smtClean="0"/>
            <a:t>Impuestos</a:t>
          </a:r>
          <a:endParaRPr lang="es-MX" sz="3600" b="1" kern="1200" dirty="0"/>
        </a:p>
      </dsp:txBody>
      <dsp:txXfrm rot="5400000">
        <a:off x="546" y="1372930"/>
        <a:ext cx="3113973" cy="1887257"/>
      </dsp:txXfrm>
    </dsp:sp>
    <dsp:sp modelId="{7B4548C5-98D9-46AC-BC5C-5B0EE0916D84}">
      <dsp:nvSpPr>
        <dsp:cNvPr id="0" name=""/>
        <dsp:cNvSpPr/>
      </dsp:nvSpPr>
      <dsp:spPr>
        <a:xfrm rot="5400000">
          <a:off x="4001804" y="429302"/>
          <a:ext cx="3774513" cy="3774513"/>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s-MX" sz="1600" b="0" kern="1200" dirty="0" smtClean="0"/>
            <a:t>(Art. 2 Ley fiscal federal)Son las contribuciones establecidas en la ley, que deben pagar las personas físicas y morales que se encuentran en la situación jurídica o de hecho prevista por la misma. (Son impuestos por la ley). </a:t>
          </a:r>
          <a:endParaRPr lang="es-MX" sz="1600" b="0" kern="1200" dirty="0"/>
        </a:p>
      </dsp:txBody>
      <dsp:txXfrm rot="-5400000">
        <a:off x="4662344" y="1372930"/>
        <a:ext cx="3113973" cy="188725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A346F5-C342-4D7B-A569-016D3032FC00}">
      <dsp:nvSpPr>
        <dsp:cNvPr id="0" name=""/>
        <dsp:cNvSpPr/>
      </dsp:nvSpPr>
      <dsp:spPr>
        <a:xfrm rot="16200000">
          <a:off x="566" y="431412"/>
          <a:ext cx="3914309" cy="3914309"/>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lvl="0" algn="ctr" defTabSz="1778000">
            <a:lnSpc>
              <a:spcPct val="90000"/>
            </a:lnSpc>
            <a:spcBef>
              <a:spcPct val="0"/>
            </a:spcBef>
            <a:spcAft>
              <a:spcPct val="35000"/>
            </a:spcAft>
          </a:pPr>
          <a:r>
            <a:rPr lang="es-MX" sz="4000" kern="1200" dirty="0" smtClean="0"/>
            <a:t>Derechos o tasas.</a:t>
          </a:r>
          <a:endParaRPr lang="es-MX" sz="4000" kern="1200" dirty="0"/>
        </a:p>
      </dsp:txBody>
      <dsp:txXfrm rot="5400000">
        <a:off x="566" y="1409989"/>
        <a:ext cx="3229305" cy="1957155"/>
      </dsp:txXfrm>
    </dsp:sp>
    <dsp:sp modelId="{EE253926-9F53-4533-BE65-7A419E55D26D}">
      <dsp:nvSpPr>
        <dsp:cNvPr id="0" name=""/>
        <dsp:cNvSpPr/>
      </dsp:nvSpPr>
      <dsp:spPr>
        <a:xfrm rot="5400000">
          <a:off x="4150019" y="431412"/>
          <a:ext cx="3914309" cy="3914309"/>
        </a:xfrm>
        <a:prstGeom prst="downArrow">
          <a:avLst>
            <a:gd name="adj1" fmla="val 50000"/>
            <a:gd name="adj2" fmla="val 35000"/>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just" defTabSz="622300">
            <a:lnSpc>
              <a:spcPct val="90000"/>
            </a:lnSpc>
            <a:spcBef>
              <a:spcPct val="0"/>
            </a:spcBef>
            <a:spcAft>
              <a:spcPct val="35000"/>
            </a:spcAft>
          </a:pPr>
          <a:r>
            <a:rPr lang="es-MX" sz="1400" b="1" kern="1200" dirty="0" smtClean="0"/>
            <a:t>Son las contribuciones establecidas en Ley por el uso o  aprovechamiento de los bienes del dominio público de la Nación, así como por recibir servicios que presta el Estado en sus funciones de derecho público. (nacen si tu te vas a beneficiar en forma directa de un servicio publico) Ejemplo: pago de permiso para vender.</a:t>
          </a:r>
          <a:endParaRPr lang="es-MX" sz="1400" b="1" kern="1200" dirty="0"/>
        </a:p>
      </dsp:txBody>
      <dsp:txXfrm rot="-5400000">
        <a:off x="4835023" y="1409989"/>
        <a:ext cx="3229305" cy="195715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589E42-F3A4-4797-9D68-F2CCCBB45295}">
      <dsp:nvSpPr>
        <dsp:cNvPr id="0" name=""/>
        <dsp:cNvSpPr/>
      </dsp:nvSpPr>
      <dsp:spPr>
        <a:xfrm rot="16200000">
          <a:off x="111748" y="941197"/>
          <a:ext cx="3620524" cy="3620524"/>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MX" sz="2400" b="1" kern="1200" dirty="0" smtClean="0"/>
            <a:t>Aprovechamiento</a:t>
          </a:r>
          <a:endParaRPr lang="es-MX" sz="2400" b="1" kern="1200" dirty="0"/>
        </a:p>
      </dsp:txBody>
      <dsp:txXfrm rot="5400000">
        <a:off x="111748" y="1846328"/>
        <a:ext cx="2986932" cy="1810262"/>
      </dsp:txXfrm>
    </dsp:sp>
    <dsp:sp modelId="{813C876D-67E8-4D01-84C9-BEFBD82A7065}">
      <dsp:nvSpPr>
        <dsp:cNvPr id="0" name=""/>
        <dsp:cNvSpPr/>
      </dsp:nvSpPr>
      <dsp:spPr>
        <a:xfrm rot="5400000">
          <a:off x="3890542" y="926041"/>
          <a:ext cx="3620524" cy="3620524"/>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just" defTabSz="622300">
            <a:lnSpc>
              <a:spcPct val="90000"/>
            </a:lnSpc>
            <a:spcBef>
              <a:spcPct val="0"/>
            </a:spcBef>
            <a:spcAft>
              <a:spcPct val="35000"/>
            </a:spcAft>
          </a:pPr>
          <a:r>
            <a:rPr lang="es-MX" sz="1400" b="1" kern="1200" dirty="0" smtClean="0"/>
            <a:t>Los ingresos que percibe el Estado por funciones de derecho público distintos de las contribuciones, de los ingresos derivados de financiamientos y de los que obtengan los organismos descentralizados y las empresas de participación estatal.</a:t>
          </a:r>
          <a:endParaRPr lang="es-MX" sz="1400" b="1" kern="1200" dirty="0"/>
        </a:p>
      </dsp:txBody>
      <dsp:txXfrm rot="-5400000">
        <a:off x="4524134" y="1831172"/>
        <a:ext cx="2986932" cy="181026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589E42-F3A4-4797-9D68-F2CCCBB45295}">
      <dsp:nvSpPr>
        <dsp:cNvPr id="0" name=""/>
        <dsp:cNvSpPr/>
      </dsp:nvSpPr>
      <dsp:spPr>
        <a:xfrm rot="16200000">
          <a:off x="111748" y="941197"/>
          <a:ext cx="3620524" cy="3620524"/>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MX" sz="2400" b="1" kern="1200" dirty="0" smtClean="0"/>
            <a:t>PRODUCTOS</a:t>
          </a:r>
          <a:endParaRPr lang="es-MX" sz="2400" b="1" kern="1200" dirty="0"/>
        </a:p>
      </dsp:txBody>
      <dsp:txXfrm rot="5400000">
        <a:off x="111748" y="1846328"/>
        <a:ext cx="2986932" cy="1810262"/>
      </dsp:txXfrm>
    </dsp:sp>
    <dsp:sp modelId="{813C876D-67E8-4D01-84C9-BEFBD82A7065}">
      <dsp:nvSpPr>
        <dsp:cNvPr id="0" name=""/>
        <dsp:cNvSpPr/>
      </dsp:nvSpPr>
      <dsp:spPr>
        <a:xfrm rot="5400000">
          <a:off x="3890542" y="926041"/>
          <a:ext cx="3620524" cy="3620524"/>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just" defTabSz="711200">
            <a:lnSpc>
              <a:spcPct val="90000"/>
            </a:lnSpc>
            <a:spcBef>
              <a:spcPct val="0"/>
            </a:spcBef>
            <a:spcAft>
              <a:spcPct val="35000"/>
            </a:spcAft>
          </a:pPr>
          <a:r>
            <a:rPr lang="es-MX" sz="1600" b="1" kern="1200" dirty="0" smtClean="0"/>
            <a:t>Son productos las contraprestaciones por los servicios que preste el Estado en sus funciones de derecho privado, así como por el uso, aprovechamiento o enajenación de bienes del dominio privado. </a:t>
          </a:r>
          <a:endParaRPr lang="es-MX" sz="1600" b="1" kern="1200" dirty="0"/>
        </a:p>
      </dsp:txBody>
      <dsp:txXfrm rot="-5400000">
        <a:off x="4524134" y="1831172"/>
        <a:ext cx="2986932" cy="181026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589E42-F3A4-4797-9D68-F2CCCBB45295}">
      <dsp:nvSpPr>
        <dsp:cNvPr id="0" name=""/>
        <dsp:cNvSpPr/>
      </dsp:nvSpPr>
      <dsp:spPr>
        <a:xfrm rot="16200000">
          <a:off x="120184" y="761571"/>
          <a:ext cx="3909997" cy="3909997"/>
        </a:xfrm>
        <a:prstGeom prst="downArrow">
          <a:avLst>
            <a:gd name="adj1" fmla="val 50000"/>
            <a:gd name="adj2" fmla="val 35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s-MX" sz="2400" b="1" kern="1200" dirty="0" smtClean="0"/>
            <a:t>Financiamientos.</a:t>
          </a:r>
          <a:endParaRPr lang="es-MX" sz="2400" b="1" kern="1200" dirty="0"/>
        </a:p>
      </dsp:txBody>
      <dsp:txXfrm rot="5400000">
        <a:off x="120185" y="1739070"/>
        <a:ext cx="3225748" cy="1954999"/>
      </dsp:txXfrm>
    </dsp:sp>
    <dsp:sp modelId="{813C876D-67E8-4D01-84C9-BEFBD82A7065}">
      <dsp:nvSpPr>
        <dsp:cNvPr id="0" name=""/>
        <dsp:cNvSpPr/>
      </dsp:nvSpPr>
      <dsp:spPr>
        <a:xfrm rot="5400000">
          <a:off x="4176808" y="745301"/>
          <a:ext cx="3909997" cy="3909997"/>
        </a:xfrm>
        <a:prstGeom prst="downArrow">
          <a:avLst>
            <a:gd name="adj1" fmla="val 50000"/>
            <a:gd name="adj2" fmla="val 35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lvl="0" algn="just" defTabSz="889000">
            <a:lnSpc>
              <a:spcPct val="90000"/>
            </a:lnSpc>
            <a:spcBef>
              <a:spcPct val="0"/>
            </a:spcBef>
            <a:spcAft>
              <a:spcPct val="35000"/>
            </a:spcAft>
          </a:pPr>
          <a:r>
            <a:rPr lang="es-MX" sz="2000" b="1" kern="1200" dirty="0" smtClean="0"/>
            <a:t>Provienen de la contratación de créditos, empréstitos, o préstamos. </a:t>
          </a:r>
        </a:p>
        <a:p>
          <a:pPr lvl="0" algn="just" defTabSz="889000">
            <a:lnSpc>
              <a:spcPct val="90000"/>
            </a:lnSpc>
            <a:spcBef>
              <a:spcPct val="0"/>
            </a:spcBef>
            <a:spcAft>
              <a:spcPct val="35000"/>
            </a:spcAft>
          </a:pPr>
          <a:endParaRPr lang="es-MX" sz="2000" b="1" kern="1200" dirty="0" smtClean="0"/>
        </a:p>
        <a:p>
          <a:pPr lvl="0" algn="just" defTabSz="889000">
            <a:lnSpc>
              <a:spcPct val="90000"/>
            </a:lnSpc>
            <a:spcBef>
              <a:spcPct val="0"/>
            </a:spcBef>
            <a:spcAft>
              <a:spcPct val="35000"/>
            </a:spcAft>
          </a:pPr>
          <a:r>
            <a:rPr lang="es-MX" sz="2000" b="1" kern="1200" dirty="0" smtClean="0"/>
            <a:t>.</a:t>
          </a:r>
          <a:endParaRPr lang="es-MX" sz="2000" b="1" kern="1200" dirty="0"/>
        </a:p>
      </dsp:txBody>
      <dsp:txXfrm rot="-5400000">
        <a:off x="4861058" y="1722800"/>
        <a:ext cx="3225748" cy="1954999"/>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18/03/2014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18/03/2014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108543"/>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a:t>
            </a:r>
            <a:r>
              <a:rPr lang="es-ES" sz="2800" b="1" dirty="0" smtClean="0">
                <a:latin typeface="Arial" panose="020B0604020202020204" pitchFamily="34" charset="0"/>
                <a:cs typeface="Arial" panose="020B0604020202020204" pitchFamily="34" charset="0"/>
              </a:rPr>
              <a:t> </a:t>
            </a:r>
            <a:r>
              <a:rPr lang="es-ES" sz="2800" b="1" dirty="0">
                <a:latin typeface="Arial" panose="020B0604020202020204" pitchFamily="34" charset="0"/>
                <a:cs typeface="Arial" panose="020B0604020202020204" pitchFamily="34" charset="0"/>
              </a:rPr>
              <a:t>Los ingresos de la  </a:t>
            </a:r>
            <a:r>
              <a:rPr lang="es-ES" sz="2800" b="1" dirty="0" smtClean="0">
                <a:latin typeface="Arial" panose="020B0604020202020204" pitchFamily="34" charset="0"/>
                <a:cs typeface="Arial" panose="020B0604020202020204" pitchFamily="34" charset="0"/>
              </a:rPr>
              <a:t>federación.</a:t>
            </a: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Lic. Rosa Ortiz Hernández.</a:t>
            </a:r>
          </a:p>
          <a:p>
            <a:pPr algn="ctr"/>
            <a:endParaRPr lang="es-MX" sz="2800" b="1" dirty="0">
              <a:solidFill>
                <a:prstClr val="black"/>
              </a:solidFill>
              <a:latin typeface="Arial" pitchFamily="34" charset="0"/>
              <a:cs typeface="Arial" pitchFamily="34" charset="0"/>
            </a:endParaRPr>
          </a:p>
          <a:p>
            <a:pPr algn="ctr"/>
            <a:r>
              <a:rPr lang="es-MX" sz="2800" b="1" dirty="0" smtClean="0">
                <a:solidFill>
                  <a:prstClr val="black"/>
                </a:solidFill>
                <a:latin typeface="Arial" pitchFamily="34" charset="0"/>
                <a:cs typeface="Arial" pitchFamily="34" charset="0"/>
              </a:rPr>
              <a:t>Enero – Junio 2014</a:t>
            </a:r>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899592" y="2420888"/>
            <a:ext cx="7408333" cy="3450696"/>
          </a:xfrm>
        </p:spPr>
        <p:txBody>
          <a:bodyPr>
            <a:normAutofit fontScale="92500" lnSpcReduction="10000"/>
          </a:bodyPr>
          <a:lstStyle/>
          <a:p>
            <a:pPr algn="just"/>
            <a:r>
              <a:rPr lang="es-MX" dirty="0" smtClean="0"/>
              <a:t>Es el que </a:t>
            </a:r>
            <a:r>
              <a:rPr lang="es-MX" dirty="0"/>
              <a:t>realiza el estado, o éste y los </a:t>
            </a:r>
            <a:r>
              <a:rPr lang="es-MX" dirty="0" smtClean="0"/>
              <a:t>particulares por </a:t>
            </a:r>
            <a:r>
              <a:rPr lang="es-MX" dirty="0"/>
              <a:t>cuenta del mismo</a:t>
            </a:r>
            <a:r>
              <a:rPr lang="es-MX" dirty="0" smtClean="0"/>
              <a:t>,</a:t>
            </a:r>
            <a:r>
              <a:rPr lang="es-MX" dirty="0"/>
              <a:t> es la </a:t>
            </a:r>
            <a:r>
              <a:rPr lang="es-MX" dirty="0" smtClean="0"/>
              <a:t>vía </a:t>
            </a:r>
            <a:r>
              <a:rPr lang="es-MX" dirty="0"/>
              <a:t>por cuyo medio </a:t>
            </a:r>
            <a:r>
              <a:rPr lang="es-MX" dirty="0" smtClean="0"/>
              <a:t>se solventan </a:t>
            </a:r>
            <a:r>
              <a:rPr lang="es-MX" dirty="0"/>
              <a:t>la mayor parte de las tareas </a:t>
            </a:r>
            <a:r>
              <a:rPr lang="es-MX" dirty="0" smtClean="0"/>
              <a:t>estatales, vigilancia</a:t>
            </a:r>
            <a:r>
              <a:rPr lang="es-MX" dirty="0"/>
              <a:t>, fomento, </a:t>
            </a:r>
            <a:r>
              <a:rPr lang="es-MX" dirty="0" smtClean="0"/>
              <a:t>educación, salubridad</a:t>
            </a:r>
            <a:r>
              <a:rPr lang="es-MX" dirty="0"/>
              <a:t>, relaciones con el exterior, obras públicas, seguridad, </a:t>
            </a:r>
            <a:r>
              <a:rPr lang="es-MX" dirty="0" smtClean="0"/>
              <a:t>conservación del </a:t>
            </a:r>
            <a:r>
              <a:rPr lang="es-MX" dirty="0"/>
              <a:t>patrimonio cultural, etcétera.</a:t>
            </a:r>
          </a:p>
        </p:txBody>
      </p:sp>
      <p:sp>
        <p:nvSpPr>
          <p:cNvPr id="3" name="2 Título"/>
          <p:cNvSpPr>
            <a:spLocks noGrp="1"/>
          </p:cNvSpPr>
          <p:nvPr>
            <p:ph type="title"/>
          </p:nvPr>
        </p:nvSpPr>
        <p:spPr/>
        <p:txBody>
          <a:bodyPr>
            <a:normAutofit/>
          </a:bodyPr>
          <a:lstStyle/>
          <a:p>
            <a:r>
              <a:rPr lang="es-MX" sz="4000" b="1" dirty="0"/>
              <a:t>Importancia del gasto público</a:t>
            </a:r>
          </a:p>
        </p:txBody>
      </p:sp>
    </p:spTree>
    <p:extLst>
      <p:ext uri="{BB962C8B-B14F-4D97-AF65-F5344CB8AC3E}">
        <p14:creationId xmlns:p14="http://schemas.microsoft.com/office/powerpoint/2010/main" val="3570563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316382974"/>
              </p:ext>
            </p:extLst>
          </p:nvPr>
        </p:nvGraphicFramePr>
        <p:xfrm>
          <a:off x="871538" y="2132856"/>
          <a:ext cx="7876926" cy="39933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p:txBody>
          <a:bodyPr>
            <a:normAutofit/>
          </a:bodyPr>
          <a:lstStyle/>
          <a:p>
            <a:r>
              <a:rPr lang="es-MX" sz="4000" b="1" dirty="0" smtClean="0"/>
              <a:t>Vías de derecho.</a:t>
            </a:r>
            <a:endParaRPr lang="es-MX" sz="4000" b="1" dirty="0"/>
          </a:p>
        </p:txBody>
      </p:sp>
    </p:spTree>
    <p:extLst>
      <p:ext uri="{BB962C8B-B14F-4D97-AF65-F5344CB8AC3E}">
        <p14:creationId xmlns:p14="http://schemas.microsoft.com/office/powerpoint/2010/main" val="42430569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r>
              <a:rPr lang="es-MX" b="1" dirty="0" smtClean="0"/>
              <a:t>Clasificación de ingresos según la constitución.</a:t>
            </a:r>
            <a:endParaRPr lang="es-MX" b="1" dirty="0"/>
          </a:p>
        </p:txBody>
      </p:sp>
      <p:sp>
        <p:nvSpPr>
          <p:cNvPr id="7" name="6 Marcador de contenido"/>
          <p:cNvSpPr>
            <a:spLocks noGrp="1"/>
          </p:cNvSpPr>
          <p:nvPr>
            <p:ph idx="1"/>
          </p:nvPr>
        </p:nvSpPr>
        <p:spPr/>
        <p:txBody>
          <a:bodyPr>
            <a:normAutofit/>
          </a:bodyPr>
          <a:lstStyle/>
          <a:p>
            <a:endParaRPr lang="es-MX" sz="3200" b="1" dirty="0" smtClean="0"/>
          </a:p>
          <a:p>
            <a:pPr algn="ctr"/>
            <a:r>
              <a:rPr lang="es-MX" sz="3200" b="1" dirty="0" smtClean="0"/>
              <a:t>Federales.</a:t>
            </a:r>
          </a:p>
          <a:p>
            <a:endParaRPr lang="es-MX" sz="3200" b="1" dirty="0" smtClean="0"/>
          </a:p>
          <a:p>
            <a:pPr algn="ctr"/>
            <a:r>
              <a:rPr lang="es-MX" sz="3200" b="1" dirty="0" smtClean="0"/>
              <a:t>Estatales.</a:t>
            </a:r>
          </a:p>
          <a:p>
            <a:endParaRPr lang="es-MX" sz="3200" b="1" dirty="0" smtClean="0"/>
          </a:p>
          <a:p>
            <a:pPr algn="ctr"/>
            <a:r>
              <a:rPr lang="es-MX" sz="3200" b="1" dirty="0" smtClean="0"/>
              <a:t>Municipales</a:t>
            </a:r>
            <a:r>
              <a:rPr lang="es-MX" sz="3200" b="1" dirty="0" smtClean="0"/>
              <a:t>.</a:t>
            </a:r>
            <a:endParaRPr lang="es-MX" sz="3200" b="1" dirty="0"/>
          </a:p>
        </p:txBody>
      </p:sp>
    </p:spTree>
    <p:extLst>
      <p:ext uri="{BB962C8B-B14F-4D97-AF65-F5344CB8AC3E}">
        <p14:creationId xmlns:p14="http://schemas.microsoft.com/office/powerpoint/2010/main" val="22368896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263439307"/>
              </p:ext>
            </p:extLst>
          </p:nvPr>
        </p:nvGraphicFramePr>
        <p:xfrm>
          <a:off x="899592" y="1772816"/>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p:txBody>
          <a:bodyPr/>
          <a:lstStyle/>
          <a:p>
            <a:r>
              <a:rPr lang="es-MX" b="1" dirty="0" smtClean="0"/>
              <a:t>Clasificación del ingreso</a:t>
            </a:r>
            <a:endParaRPr lang="es-MX" b="1" dirty="0"/>
          </a:p>
        </p:txBody>
      </p:sp>
    </p:spTree>
    <p:extLst>
      <p:ext uri="{BB962C8B-B14F-4D97-AF65-F5344CB8AC3E}">
        <p14:creationId xmlns:p14="http://schemas.microsoft.com/office/powerpoint/2010/main" val="34062389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3589713010"/>
              </p:ext>
            </p:extLst>
          </p:nvPr>
        </p:nvGraphicFramePr>
        <p:xfrm>
          <a:off x="827585" y="1844824"/>
          <a:ext cx="7776864" cy="4201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a:xfrm>
            <a:off x="795476" y="365760"/>
            <a:ext cx="7520940" cy="903000"/>
          </a:xfrm>
        </p:spPr>
        <p:txBody>
          <a:bodyPr>
            <a:noAutofit/>
          </a:bodyPr>
          <a:lstStyle/>
          <a:p>
            <a:pPr algn="ctr"/>
            <a:r>
              <a:rPr lang="es-MX" sz="4000" b="1" dirty="0" smtClean="0"/>
              <a:t/>
            </a:r>
            <a:br>
              <a:rPr lang="es-MX" sz="4000" b="1" dirty="0" smtClean="0"/>
            </a:br>
            <a:r>
              <a:rPr lang="es-MX" sz="4000" b="1" dirty="0" smtClean="0"/>
              <a:t>Las </a:t>
            </a:r>
            <a:r>
              <a:rPr lang="es-MX" sz="4000" b="1" dirty="0" smtClean="0"/>
              <a:t>contribuciones según el Co. Fiscal.</a:t>
            </a:r>
            <a:r>
              <a:rPr lang="es-MX" sz="4000" b="1" dirty="0"/>
              <a:t/>
            </a:r>
            <a:br>
              <a:rPr lang="es-MX" sz="4000" b="1" dirty="0"/>
            </a:br>
            <a:endParaRPr lang="es-MX" sz="4000" b="1" dirty="0"/>
          </a:p>
        </p:txBody>
      </p:sp>
    </p:spTree>
    <p:extLst>
      <p:ext uri="{BB962C8B-B14F-4D97-AF65-F5344CB8AC3E}">
        <p14:creationId xmlns:p14="http://schemas.microsoft.com/office/powerpoint/2010/main" val="27520510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2582599521"/>
              </p:ext>
            </p:extLst>
          </p:nvPr>
        </p:nvGraphicFramePr>
        <p:xfrm>
          <a:off x="827584" y="1100138"/>
          <a:ext cx="7776864" cy="46331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p:txBody>
          <a:bodyPr>
            <a:normAutofit fontScale="90000"/>
          </a:bodyPr>
          <a:lstStyle/>
          <a:p>
            <a:pPr algn="ctr"/>
            <a:r>
              <a:rPr lang="es-MX" dirty="0" smtClean="0"/>
              <a:t/>
            </a:r>
            <a:br>
              <a:rPr lang="es-MX" dirty="0" smtClean="0"/>
            </a:br>
            <a:r>
              <a:rPr lang="es-MX" dirty="0"/>
              <a:t/>
            </a:r>
            <a:br>
              <a:rPr lang="es-MX" dirty="0"/>
            </a:br>
            <a:endParaRPr lang="es-MX" dirty="0"/>
          </a:p>
        </p:txBody>
      </p:sp>
    </p:spTree>
    <p:extLst>
      <p:ext uri="{BB962C8B-B14F-4D97-AF65-F5344CB8AC3E}">
        <p14:creationId xmlns:p14="http://schemas.microsoft.com/office/powerpoint/2010/main" val="6739650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70000" lnSpcReduction="20000"/>
          </a:bodyPr>
          <a:lstStyle/>
          <a:p>
            <a:pPr marL="0" indent="0" algn="just">
              <a:buNone/>
            </a:pPr>
            <a:r>
              <a:rPr lang="es-MX" b="1" i="1" dirty="0"/>
              <a:t>a) </a:t>
            </a:r>
            <a:r>
              <a:rPr lang="es-MX" b="1" dirty="0"/>
              <a:t>Sujetos: </a:t>
            </a:r>
            <a:endParaRPr lang="es-MX" b="1" dirty="0" smtClean="0"/>
          </a:p>
          <a:p>
            <a:pPr marL="0" indent="0" algn="just">
              <a:buNone/>
            </a:pPr>
            <a:endParaRPr lang="es-MX" i="1" u="sng" dirty="0" smtClean="0">
              <a:effectLst>
                <a:outerShdw blurRad="38100" dist="38100" dir="2700000" algn="tl">
                  <a:srgbClr val="000000">
                    <a:alpha val="43137"/>
                  </a:srgbClr>
                </a:outerShdw>
              </a:effectLst>
            </a:endParaRPr>
          </a:p>
          <a:p>
            <a:pPr marL="0" indent="0" algn="just">
              <a:buNone/>
            </a:pPr>
            <a:r>
              <a:rPr lang="es-MX" i="1" u="sng" dirty="0" smtClean="0">
                <a:effectLst>
                  <a:outerShdw blurRad="38100" dist="38100" dir="2700000" algn="tl">
                    <a:srgbClr val="000000">
                      <a:alpha val="43137"/>
                    </a:srgbClr>
                  </a:outerShdw>
                </a:effectLst>
              </a:rPr>
              <a:t>Activo</a:t>
            </a:r>
            <a:r>
              <a:rPr lang="es-MX" i="1" dirty="0"/>
              <a:t>: Es el Estado.</a:t>
            </a:r>
          </a:p>
          <a:p>
            <a:pPr marL="0" indent="0" algn="just">
              <a:buNone/>
            </a:pPr>
            <a:r>
              <a:rPr lang="es-MX" i="1" u="sng" dirty="0" smtClean="0">
                <a:effectLst>
                  <a:outerShdw blurRad="38100" dist="38100" dir="2700000" algn="tl">
                    <a:srgbClr val="000000">
                      <a:alpha val="43137"/>
                    </a:srgbClr>
                  </a:outerShdw>
                </a:effectLst>
              </a:rPr>
              <a:t>Pasivo</a:t>
            </a:r>
            <a:r>
              <a:rPr lang="es-MX" i="1" u="sng" dirty="0">
                <a:effectLst>
                  <a:outerShdw blurRad="38100" dist="38100" dir="2700000" algn="tl">
                    <a:srgbClr val="000000">
                      <a:alpha val="43137"/>
                    </a:srgbClr>
                  </a:outerShdw>
                </a:effectLst>
              </a:rPr>
              <a:t>: </a:t>
            </a:r>
            <a:r>
              <a:rPr lang="es-MX" i="1" dirty="0"/>
              <a:t>Personas físicas y morales que </a:t>
            </a:r>
            <a:r>
              <a:rPr lang="es-MX" i="1" dirty="0" smtClean="0"/>
              <a:t>se encuentren </a:t>
            </a:r>
            <a:r>
              <a:rPr lang="es-MX" i="1" dirty="0"/>
              <a:t>en el supuesto.</a:t>
            </a:r>
          </a:p>
          <a:p>
            <a:pPr marL="0" indent="0" algn="just">
              <a:buNone/>
            </a:pPr>
            <a:endParaRPr lang="es-MX" b="1" i="1" dirty="0" smtClean="0"/>
          </a:p>
          <a:p>
            <a:pPr marL="0" indent="0" algn="just">
              <a:buNone/>
            </a:pPr>
            <a:r>
              <a:rPr lang="es-MX" b="1" i="1" dirty="0" smtClean="0"/>
              <a:t>b</a:t>
            </a:r>
            <a:r>
              <a:rPr lang="es-MX" b="1" i="1" dirty="0"/>
              <a:t>) </a:t>
            </a:r>
            <a:r>
              <a:rPr lang="es-MX" b="1" dirty="0" smtClean="0"/>
              <a:t>Objeto:</a:t>
            </a:r>
            <a:r>
              <a:rPr lang="es-MX" dirty="0" smtClean="0"/>
              <a:t> Hecho </a:t>
            </a:r>
            <a:r>
              <a:rPr lang="es-MX" dirty="0"/>
              <a:t>generador del crédito fiscal, señalado por la ley.</a:t>
            </a:r>
          </a:p>
          <a:p>
            <a:pPr marL="0" indent="0" algn="just">
              <a:buNone/>
            </a:pPr>
            <a:endParaRPr lang="es-MX" b="1" i="1" dirty="0" smtClean="0"/>
          </a:p>
          <a:p>
            <a:pPr marL="0" indent="0" algn="just">
              <a:buNone/>
            </a:pPr>
            <a:r>
              <a:rPr lang="es-MX" b="1" i="1" dirty="0" smtClean="0"/>
              <a:t>e</a:t>
            </a:r>
            <a:r>
              <a:rPr lang="es-MX" b="1" i="1" dirty="0"/>
              <a:t>) </a:t>
            </a:r>
            <a:r>
              <a:rPr lang="es-MX" b="1" dirty="0"/>
              <a:t>Fuente: </a:t>
            </a:r>
            <a:r>
              <a:rPr lang="es-MX" dirty="0" smtClean="0"/>
              <a:t>Actividad </a:t>
            </a:r>
            <a:r>
              <a:rPr lang="es-MX" dirty="0"/>
              <a:t>económica gravada por el </a:t>
            </a:r>
            <a:r>
              <a:rPr lang="es-MX" dirty="0" smtClean="0"/>
              <a:t>legislador.</a:t>
            </a:r>
            <a:endParaRPr lang="es-MX" dirty="0"/>
          </a:p>
          <a:p>
            <a:pPr marL="0" indent="0" algn="just">
              <a:buNone/>
            </a:pPr>
            <a:endParaRPr lang="es-MX" b="1" i="1" dirty="0" smtClean="0"/>
          </a:p>
          <a:p>
            <a:pPr marL="0" indent="0" algn="just">
              <a:buNone/>
            </a:pPr>
            <a:r>
              <a:rPr lang="es-MX" b="1" i="1" dirty="0" smtClean="0"/>
              <a:t>d</a:t>
            </a:r>
            <a:r>
              <a:rPr lang="es-MX" b="1" i="1" dirty="0"/>
              <a:t>) </a:t>
            </a:r>
            <a:r>
              <a:rPr lang="es-MX" b="1" dirty="0"/>
              <a:t>Cuota:</a:t>
            </a:r>
            <a:r>
              <a:rPr lang="es-MX" dirty="0"/>
              <a:t> </a:t>
            </a:r>
            <a:r>
              <a:rPr lang="es-MX" dirty="0" smtClean="0"/>
              <a:t>Cantidad </a:t>
            </a:r>
            <a:r>
              <a:rPr lang="es-MX" dirty="0"/>
              <a:t>líquida que el sujeto pasivo tendrá que aportar una vez que se haya colocado en el supuesto señalado por la ley</a:t>
            </a:r>
          </a:p>
        </p:txBody>
      </p:sp>
      <p:sp>
        <p:nvSpPr>
          <p:cNvPr id="3" name="2 Título"/>
          <p:cNvSpPr>
            <a:spLocks noGrp="1"/>
          </p:cNvSpPr>
          <p:nvPr>
            <p:ph type="title"/>
          </p:nvPr>
        </p:nvSpPr>
        <p:spPr/>
        <p:txBody>
          <a:bodyPr>
            <a:normAutofit/>
          </a:bodyPr>
          <a:lstStyle/>
          <a:p>
            <a:r>
              <a:rPr lang="es-MX" sz="4000" dirty="0" smtClean="0"/>
              <a:t>Elementos del impuesto</a:t>
            </a:r>
            <a:endParaRPr lang="es-MX" sz="4000" dirty="0"/>
          </a:p>
        </p:txBody>
      </p:sp>
    </p:spTree>
    <p:extLst>
      <p:ext uri="{BB962C8B-B14F-4D97-AF65-F5344CB8AC3E}">
        <p14:creationId xmlns:p14="http://schemas.microsoft.com/office/powerpoint/2010/main" val="29078720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endParaRPr lang="es-MX" dirty="0" smtClean="0"/>
          </a:p>
          <a:p>
            <a:pPr algn="just"/>
            <a:r>
              <a:rPr lang="es-MX" dirty="0" smtClean="0"/>
              <a:t>La </a:t>
            </a:r>
            <a:r>
              <a:rPr lang="es-MX" dirty="0"/>
              <a:t>doble imposición se presenta cuando una misma fuente es gravada con dos </a:t>
            </a:r>
            <a:r>
              <a:rPr lang="es-MX" dirty="0" smtClean="0"/>
              <a:t>o más </a:t>
            </a:r>
            <a:r>
              <a:rPr lang="es-MX" dirty="0"/>
              <a:t>impuestos, ya los establezca una misma entidad, o bien porque concurran </a:t>
            </a:r>
            <a:r>
              <a:rPr lang="es-MX" dirty="0" smtClean="0"/>
              <a:t>en esa </a:t>
            </a:r>
            <a:r>
              <a:rPr lang="es-MX" dirty="0"/>
              <a:t>fuente dos o más entidades diversas.</a:t>
            </a:r>
          </a:p>
        </p:txBody>
      </p:sp>
      <p:sp>
        <p:nvSpPr>
          <p:cNvPr id="3" name="2 Título"/>
          <p:cNvSpPr>
            <a:spLocks noGrp="1"/>
          </p:cNvSpPr>
          <p:nvPr>
            <p:ph type="title"/>
          </p:nvPr>
        </p:nvSpPr>
        <p:spPr/>
        <p:txBody>
          <a:bodyPr>
            <a:normAutofit fontScale="90000"/>
          </a:bodyPr>
          <a:lstStyle/>
          <a:p>
            <a:r>
              <a:rPr lang="es-MX" b="1" dirty="0" smtClean="0"/>
              <a:t/>
            </a:r>
            <a:br>
              <a:rPr lang="es-MX" b="1" dirty="0" smtClean="0"/>
            </a:br>
            <a:r>
              <a:rPr lang="es-MX" b="1" dirty="0" smtClean="0"/>
              <a:t>Concurrencia </a:t>
            </a:r>
            <a:r>
              <a:rPr lang="es-MX" b="1" dirty="0"/>
              <a:t>impositiva</a:t>
            </a:r>
            <a:br>
              <a:rPr lang="es-MX" b="1" dirty="0"/>
            </a:br>
            <a:endParaRPr lang="es-MX" dirty="0"/>
          </a:p>
        </p:txBody>
      </p:sp>
    </p:spTree>
    <p:extLst>
      <p:ext uri="{BB962C8B-B14F-4D97-AF65-F5344CB8AC3E}">
        <p14:creationId xmlns:p14="http://schemas.microsoft.com/office/powerpoint/2010/main" val="3416016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742078864"/>
              </p:ext>
            </p:extLst>
          </p:nvPr>
        </p:nvGraphicFramePr>
        <p:xfrm>
          <a:off x="683568" y="1100138"/>
          <a:ext cx="8064895" cy="47771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38707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Tabla"/>
          <p:cNvGraphicFramePr>
            <a:graphicFrameLocks noGrp="1"/>
          </p:cNvGraphicFramePr>
          <p:nvPr>
            <p:extLst>
              <p:ext uri="{D42A27DB-BD31-4B8C-83A1-F6EECF244321}">
                <p14:modId xmlns:p14="http://schemas.microsoft.com/office/powerpoint/2010/main" val="2513015916"/>
              </p:ext>
            </p:extLst>
          </p:nvPr>
        </p:nvGraphicFramePr>
        <p:xfrm>
          <a:off x="467544" y="620688"/>
          <a:ext cx="8208912" cy="5544616"/>
        </p:xfrm>
        <a:graphic>
          <a:graphicData uri="http://schemas.openxmlformats.org/drawingml/2006/table">
            <a:tbl>
              <a:tblPr firstRow="1" bandRow="1">
                <a:tableStyleId>{00A15C55-8517-42AA-B614-E9B94910E393}</a:tableStyleId>
              </a:tblPr>
              <a:tblGrid>
                <a:gridCol w="4104456"/>
                <a:gridCol w="4104456"/>
              </a:tblGrid>
              <a:tr h="559828">
                <a:tc>
                  <a:txBody>
                    <a:bodyPr/>
                    <a:lstStyle/>
                    <a:p>
                      <a:pPr algn="just"/>
                      <a:r>
                        <a:rPr lang="es-MX" sz="1800" dirty="0" smtClean="0"/>
                        <a:t>IMPUESTO</a:t>
                      </a:r>
                      <a:endParaRPr lang="es-MX" sz="1800" dirty="0"/>
                    </a:p>
                  </a:txBody>
                  <a:tcPr/>
                </a:tc>
                <a:tc>
                  <a:txBody>
                    <a:bodyPr/>
                    <a:lstStyle/>
                    <a:p>
                      <a:pPr algn="just"/>
                      <a:r>
                        <a:rPr lang="es-MX" dirty="0" smtClean="0"/>
                        <a:t>DERECHO</a:t>
                      </a:r>
                      <a:endParaRPr lang="es-MX" dirty="0"/>
                    </a:p>
                  </a:txBody>
                  <a:tcPr/>
                </a:tc>
              </a:tr>
              <a:tr h="1172891">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Deriva de un acto de Soberanía del Estado.</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Derivan esencialmente de un acto de voluntad del particular, que solicita del Estado la prestación de un servicio público que lo va a beneficiar de manera directa y específica. </a:t>
                      </a:r>
                    </a:p>
                    <a:p>
                      <a:pPr algn="just"/>
                      <a:endParaRPr lang="es-MX" b="1" dirty="0"/>
                    </a:p>
                  </a:txBody>
                  <a:tcPr/>
                </a:tc>
              </a:tr>
              <a:tr h="6841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Implica una prestación de dar.</a:t>
                      </a:r>
                      <a:endParaRPr lang="es-MX" sz="12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Generan una relación de tipo bilateral, es decir genera una contraprestación. </a:t>
                      </a:r>
                    </a:p>
                    <a:p>
                      <a:pPr algn="just"/>
                      <a:endParaRPr lang="es-MX" sz="1200" b="1" dirty="0"/>
                    </a:p>
                  </a:txBody>
                  <a:tcPr/>
                </a:tc>
              </a:tr>
              <a:tr h="107515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Se fijan sobre una parte proporcional del ingreso, utilidad o rendimiento que el contribuyente obtiene como consecuencia de la realización de determinadas actividades económicas. </a:t>
                      </a:r>
                    </a:p>
                    <a:p>
                      <a:pPr algn="just"/>
                      <a:endParaRPr lang="es-MX" sz="12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Se establecen en función del costo del Servicio Público particular divisible que se preste.</a:t>
                      </a:r>
                    </a:p>
                    <a:p>
                      <a:endParaRPr lang="es-MX" sz="1200" b="1" dirty="0"/>
                    </a:p>
                  </a:txBody>
                  <a:tcPr/>
                </a:tc>
              </a:tr>
              <a:tr h="1172891">
                <a:tc>
                  <a:txBody>
                    <a:bodyPr/>
                    <a:lstStyle/>
                    <a:p>
                      <a:pPr algn="just"/>
                      <a:r>
                        <a:rPr lang="es-MX" sz="1200" b="1" dirty="0" smtClean="0"/>
                        <a:t>se causan debido a que el sujeto pasivo, al llevar a cabo sus actividades económicas, se coloca dentro de la hipótesis o supuesto normativo establecido en la ley impositiva</a:t>
                      </a:r>
                      <a:endParaRPr lang="es-MX" sz="12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se origina en un acto de voluntad de dicho sujeto pasivo que solicita de la  Administración Publica la prestación de un servicio que lo beneficia de manera directa y especifica.</a:t>
                      </a:r>
                    </a:p>
                    <a:p>
                      <a:endParaRPr lang="es-MX" b="1" dirty="0"/>
                    </a:p>
                  </a:txBody>
                  <a:tcPr/>
                </a:tc>
              </a:tr>
              <a:tr h="8796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MX" sz="1200" b="1" dirty="0" smtClean="0"/>
                        <a:t>se destinan a sufragar el costo de servicios públicos generales indivisibles.</a:t>
                      </a:r>
                    </a:p>
                    <a:p>
                      <a:endParaRPr lang="es-MX" sz="1200" b="1" dirty="0"/>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s-MX" sz="1200" b="1" dirty="0" smtClean="0"/>
                        <a:t>se destina a cubrir el costo de los servicios públicos particulares indivisibles.</a:t>
                      </a:r>
                      <a:br>
                        <a:rPr lang="es-MX" sz="1200" b="1" dirty="0" smtClean="0"/>
                      </a:br>
                      <a:endParaRPr lang="es-MX" sz="1200" b="1" dirty="0" smtClean="0"/>
                    </a:p>
                    <a:p>
                      <a:endParaRPr lang="es-MX" sz="1200" b="1" dirty="0"/>
                    </a:p>
                  </a:txBody>
                  <a:tcPr/>
                </a:tc>
              </a:tr>
            </a:tbl>
          </a:graphicData>
        </a:graphic>
      </p:graphicFrame>
    </p:spTree>
    <p:extLst>
      <p:ext uri="{BB962C8B-B14F-4D97-AF65-F5344CB8AC3E}">
        <p14:creationId xmlns:p14="http://schemas.microsoft.com/office/powerpoint/2010/main" val="33744042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0" y="332656"/>
            <a:ext cx="8568952" cy="6247864"/>
          </a:xfrm>
          <a:prstGeom prst="rect">
            <a:avLst/>
          </a:prstGeom>
          <a:noFill/>
        </p:spPr>
        <p:txBody>
          <a:bodyPr wrap="square" rtlCol="0">
            <a:spAutoFit/>
          </a:bodyPr>
          <a:lstStyle/>
          <a:p>
            <a:pPr algn="just"/>
            <a:r>
              <a:rPr lang="es-MX" sz="2000" b="1" dirty="0" smtClean="0">
                <a:latin typeface="Arial" pitchFamily="34" charset="0"/>
                <a:cs typeface="Arial" pitchFamily="34" charset="0"/>
              </a:rPr>
              <a:t>Tema</a:t>
            </a:r>
            <a:r>
              <a:rPr lang="es-MX" sz="2000" b="1" dirty="0" smtClean="0">
                <a:latin typeface="Arial" pitchFamily="34" charset="0"/>
                <a:cs typeface="Arial" pitchFamily="34" charset="0"/>
              </a:rPr>
              <a:t>: Los ingresos de la Federación.</a:t>
            </a:r>
          </a:p>
          <a:p>
            <a:pPr algn="just"/>
            <a:endParaRPr lang="es-MX" sz="2000" b="1" dirty="0">
              <a:latin typeface="Arial" pitchFamily="34" charset="0"/>
              <a:cs typeface="Arial" pitchFamily="34" charset="0"/>
            </a:endParaRPr>
          </a:p>
          <a:p>
            <a:pPr algn="just"/>
            <a:r>
              <a:rPr lang="es-MX" sz="2000" b="1" dirty="0" smtClean="0">
                <a:latin typeface="Arial" pitchFamily="34" charset="0"/>
                <a:cs typeface="Arial" pitchFamily="34" charset="0"/>
              </a:rPr>
              <a:t>Resumen.</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a:p>
            <a:pPr algn="just"/>
            <a:r>
              <a:rPr lang="es-MX" sz="2000" b="1" dirty="0"/>
              <a:t>I</a:t>
            </a:r>
            <a:r>
              <a:rPr lang="es-MX" sz="2000" b="1" dirty="0" smtClean="0"/>
              <a:t>NTRODUCCIÓN</a:t>
            </a:r>
            <a:r>
              <a:rPr lang="es-MX" sz="2000" dirty="0"/>
              <a:t/>
            </a:r>
            <a:br>
              <a:rPr lang="es-MX" sz="2000" dirty="0"/>
            </a:br>
            <a:r>
              <a:rPr lang="es-MX" sz="2000" dirty="0" smtClean="0">
                <a:latin typeface="Arial" panose="020B0604020202020204" pitchFamily="34" charset="0"/>
                <a:cs typeface="Arial" panose="020B0604020202020204" pitchFamily="34" charset="0"/>
              </a:rPr>
              <a:t>En </a:t>
            </a:r>
            <a:r>
              <a:rPr lang="es-MX" sz="2000" dirty="0">
                <a:latin typeface="Arial" panose="020B0604020202020204" pitchFamily="34" charset="0"/>
                <a:cs typeface="Arial" panose="020B0604020202020204" pitchFamily="34" charset="0"/>
              </a:rPr>
              <a:t>el artículo 31, fracción IV constitucional se establece: “Es obligación de los mexicanos contribuir para los gastos públicos así de la Federación como del Estado y Municipio en que residan, de la manera proporcional y equitativa que dispongan las leyes”.</a:t>
            </a:r>
            <a:br>
              <a:rPr lang="es-MX" sz="2000" dirty="0">
                <a:latin typeface="Arial" panose="020B0604020202020204" pitchFamily="34" charset="0"/>
                <a:cs typeface="Arial" panose="020B0604020202020204" pitchFamily="34" charset="0"/>
              </a:rPr>
            </a:br>
            <a:r>
              <a:rPr lang="es-MX" sz="2000" dirty="0">
                <a:latin typeface="Arial" panose="020B0604020202020204" pitchFamily="34" charset="0"/>
                <a:cs typeface="Arial" panose="020B0604020202020204" pitchFamily="34" charset="0"/>
              </a:rPr>
              <a:t/>
            </a:r>
            <a:br>
              <a:rPr lang="es-MX" sz="2000" dirty="0">
                <a:latin typeface="Arial" panose="020B0604020202020204" pitchFamily="34" charset="0"/>
                <a:cs typeface="Arial" panose="020B0604020202020204" pitchFamily="34" charset="0"/>
              </a:rPr>
            </a:br>
            <a:r>
              <a:rPr lang="es-MX" sz="2000" dirty="0">
                <a:latin typeface="Arial" panose="020B0604020202020204" pitchFamily="34" charset="0"/>
                <a:cs typeface="Arial" panose="020B0604020202020204" pitchFamily="34" charset="0"/>
              </a:rPr>
              <a:t>Esta obligación se remota a la época prehispánica, con lo cual nace la necesidad de crear un sistema para la recaudación de </a:t>
            </a:r>
            <a:r>
              <a:rPr lang="es-MX" sz="2000" dirty="0" smtClean="0">
                <a:latin typeface="Arial" panose="020B0604020202020204" pitchFamily="34" charset="0"/>
                <a:cs typeface="Arial" panose="020B0604020202020204" pitchFamily="34" charset="0"/>
              </a:rPr>
              <a:t>ingresos,  y toda </a:t>
            </a:r>
            <a:r>
              <a:rPr lang="es-MX" sz="2000" dirty="0">
                <a:latin typeface="Arial" panose="020B0604020202020204" pitchFamily="34" charset="0"/>
                <a:cs typeface="Arial" panose="020B0604020202020204" pitchFamily="34" charset="0"/>
              </a:rPr>
              <a:t>contribución debe regularse mediante ley de carácter material y formal, de lo contrario y de no ser así, toda contribución sería ilegítima</a:t>
            </a:r>
            <a:r>
              <a:rPr lang="es-MX" sz="2000" dirty="0" smtClean="0">
                <a:latin typeface="Arial" panose="020B0604020202020204" pitchFamily="34" charset="0"/>
                <a:cs typeface="Arial" panose="020B0604020202020204" pitchFamily="34" charset="0"/>
              </a:rPr>
              <a:t>.</a:t>
            </a:r>
          </a:p>
          <a:p>
            <a:pPr algn="just"/>
            <a:endParaRPr lang="es-MX" sz="2000" dirty="0">
              <a:latin typeface="Arial" panose="020B0604020202020204" pitchFamily="34" charset="0"/>
              <a:cs typeface="Arial" panose="020B0604020202020204" pitchFamily="34" charset="0"/>
            </a:endParaRPr>
          </a:p>
          <a:p>
            <a:pPr algn="just"/>
            <a:r>
              <a:rPr lang="es-MX" sz="2000" b="1" dirty="0" smtClean="0">
                <a:latin typeface="Arial" pitchFamily="34" charset="0"/>
                <a:cs typeface="Arial" pitchFamily="34" charset="0"/>
              </a:rPr>
              <a:t>Palabras claves.</a:t>
            </a:r>
            <a:endParaRPr lang="es-MX" sz="2000" dirty="0" smtClean="0">
              <a:latin typeface="Arial" pitchFamily="34" charset="0"/>
              <a:cs typeface="Arial" pitchFamily="34" charset="0"/>
            </a:endParaRPr>
          </a:p>
          <a:p>
            <a:pPr algn="just"/>
            <a:r>
              <a:rPr lang="es-MX" sz="2000" dirty="0" smtClean="0">
                <a:latin typeface="Arial" pitchFamily="34" charset="0"/>
                <a:cs typeface="Arial" pitchFamily="34" charset="0"/>
              </a:rPr>
              <a:t>Contribución, impuesto, ley de ingresos, derechos, aprovechamientos, productos, financiamientos. </a:t>
            </a:r>
          </a:p>
          <a:p>
            <a:pPr algn="just"/>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800" dirty="0" smtClean="0"/>
              <a:t>Son </a:t>
            </a:r>
            <a:r>
              <a:rPr lang="es-MX" sz="2800" dirty="0"/>
              <a:t>las contribuciones establecidas en ley a cargo de personas que son sustituidas por el Estado en el cumplimiento de obligaciones fijadas por la ley en materia de seguridad social o a las personas que se beneficien en forma especial por servicios de seguridad social proporcionados por el mismo Estado. </a:t>
            </a:r>
          </a:p>
        </p:txBody>
      </p:sp>
      <p:sp>
        <p:nvSpPr>
          <p:cNvPr id="3" name="2 Título"/>
          <p:cNvSpPr>
            <a:spLocks noGrp="1"/>
          </p:cNvSpPr>
          <p:nvPr>
            <p:ph type="title"/>
          </p:nvPr>
        </p:nvSpPr>
        <p:spPr/>
        <p:txBody>
          <a:bodyPr>
            <a:normAutofit/>
          </a:bodyPr>
          <a:lstStyle/>
          <a:p>
            <a:r>
              <a:rPr lang="es-MX" sz="4000" dirty="0" smtClean="0"/>
              <a:t>Aportaciones </a:t>
            </a:r>
            <a:r>
              <a:rPr lang="es-MX" sz="4000" dirty="0"/>
              <a:t>de seguridad social</a:t>
            </a:r>
          </a:p>
        </p:txBody>
      </p:sp>
    </p:spTree>
    <p:extLst>
      <p:ext uri="{BB962C8B-B14F-4D97-AF65-F5344CB8AC3E}">
        <p14:creationId xmlns:p14="http://schemas.microsoft.com/office/powerpoint/2010/main" val="32397392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algn="just"/>
            <a:r>
              <a:rPr lang="es-MX" dirty="0"/>
              <a:t>S</a:t>
            </a:r>
            <a:r>
              <a:rPr lang="es-MX" dirty="0" smtClean="0"/>
              <a:t>on </a:t>
            </a:r>
            <a:r>
              <a:rPr lang="es-MX" dirty="0"/>
              <a:t>las establecidas en Ley a cargo de las personas físicas y morales que se beneficien de manera directa por obras públicas. </a:t>
            </a:r>
            <a:endParaRPr lang="es-MX" dirty="0" smtClean="0"/>
          </a:p>
          <a:p>
            <a:pPr algn="just"/>
            <a:r>
              <a:rPr lang="es-MX" dirty="0" smtClean="0"/>
              <a:t>Ejemplo: alcantarillado, agua </a:t>
            </a:r>
            <a:r>
              <a:rPr lang="es-MX" dirty="0"/>
              <a:t>potable, drenaje, banquetas, alumbrado </a:t>
            </a:r>
            <a:r>
              <a:rPr lang="es-MX" dirty="0" smtClean="0"/>
              <a:t>público, etc.</a:t>
            </a:r>
          </a:p>
          <a:p>
            <a:pPr algn="just"/>
            <a:endParaRPr lang="es-MX" dirty="0"/>
          </a:p>
          <a:p>
            <a:pPr marL="0" indent="0" algn="just">
              <a:buNone/>
            </a:pPr>
            <a:r>
              <a:rPr lang="es-MX" dirty="0"/>
              <a:t> </a:t>
            </a:r>
            <a:r>
              <a:rPr lang="es-MX" dirty="0" smtClean="0"/>
              <a:t>                           </a:t>
            </a:r>
            <a:r>
              <a:rPr lang="es-MX" b="1" dirty="0" smtClean="0"/>
              <a:t>Plusvalía </a:t>
            </a:r>
            <a:r>
              <a:rPr lang="es-MX" b="1" dirty="0" smtClean="0"/>
              <a:t>al predio.</a:t>
            </a:r>
            <a:endParaRPr lang="es-MX" b="1" dirty="0"/>
          </a:p>
        </p:txBody>
      </p:sp>
      <p:sp>
        <p:nvSpPr>
          <p:cNvPr id="3" name="2 Título"/>
          <p:cNvSpPr>
            <a:spLocks noGrp="1"/>
          </p:cNvSpPr>
          <p:nvPr>
            <p:ph type="title"/>
          </p:nvPr>
        </p:nvSpPr>
        <p:spPr/>
        <p:txBody>
          <a:bodyPr>
            <a:normAutofit/>
          </a:bodyPr>
          <a:lstStyle/>
          <a:p>
            <a:r>
              <a:rPr lang="es-MX" sz="4000" dirty="0"/>
              <a:t>Contribuciones de mejoras </a:t>
            </a:r>
          </a:p>
        </p:txBody>
      </p:sp>
      <p:sp>
        <p:nvSpPr>
          <p:cNvPr id="4" name="3 Flecha abajo"/>
          <p:cNvSpPr/>
          <p:nvPr/>
        </p:nvSpPr>
        <p:spPr>
          <a:xfrm>
            <a:off x="4000581" y="4308603"/>
            <a:ext cx="242316"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6377126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64008" indent="0">
              <a:buNone/>
            </a:pPr>
            <a:endParaRPr lang="es-MX" dirty="0"/>
          </a:p>
          <a:p>
            <a:pPr marL="64008" indent="0">
              <a:buNone/>
            </a:pPr>
            <a:r>
              <a:rPr lang="es-MX" dirty="0" smtClean="0"/>
              <a:t>.</a:t>
            </a:r>
            <a:r>
              <a:rPr lang="es-MX" dirty="0"/>
              <a:t/>
            </a:r>
            <a:br>
              <a:rPr lang="es-MX" dirty="0"/>
            </a:br>
            <a:r>
              <a:rPr lang="es-MX" dirty="0"/>
              <a:t/>
            </a:r>
            <a:br>
              <a:rPr lang="es-MX" dirty="0"/>
            </a:br>
            <a:endParaRPr lang="es-MX" dirty="0"/>
          </a:p>
        </p:txBody>
      </p:sp>
      <p:graphicFrame>
        <p:nvGraphicFramePr>
          <p:cNvPr id="4" name="3 Diagrama"/>
          <p:cNvGraphicFramePr/>
          <p:nvPr>
            <p:extLst>
              <p:ext uri="{D42A27DB-BD31-4B8C-83A1-F6EECF244321}">
                <p14:modId xmlns:p14="http://schemas.microsoft.com/office/powerpoint/2010/main" val="235709734"/>
              </p:ext>
            </p:extLst>
          </p:nvPr>
        </p:nvGraphicFramePr>
        <p:xfrm>
          <a:off x="899592" y="260648"/>
          <a:ext cx="751249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CuadroTexto"/>
          <p:cNvSpPr txBox="1"/>
          <p:nvPr/>
        </p:nvSpPr>
        <p:spPr>
          <a:xfrm>
            <a:off x="3347864" y="4869160"/>
            <a:ext cx="2376264" cy="1169551"/>
          </a:xfrm>
          <a:prstGeom prst="rect">
            <a:avLst/>
          </a:prstGeom>
          <a:solidFill>
            <a:srgbClr val="7030A0"/>
          </a:solidFill>
        </p:spPr>
        <p:txBody>
          <a:bodyPr wrap="square" rtlCol="0">
            <a:spAutoFit/>
          </a:bodyPr>
          <a:lstStyle/>
          <a:p>
            <a:pPr algn="just"/>
            <a:r>
              <a:rPr lang="es-MX" sz="1400" dirty="0" smtClean="0">
                <a:solidFill>
                  <a:schemeClr val="bg1"/>
                </a:solidFill>
              </a:rPr>
              <a:t>Ejemplo: multas </a:t>
            </a:r>
            <a:r>
              <a:rPr lang="es-MX" sz="1400" dirty="0">
                <a:solidFill>
                  <a:schemeClr val="bg1"/>
                </a:solidFill>
              </a:rPr>
              <a:t>impuestas por infracciones a las disposiciones </a:t>
            </a:r>
            <a:r>
              <a:rPr lang="es-MX" sz="1400" dirty="0" smtClean="0">
                <a:solidFill>
                  <a:schemeClr val="bg1"/>
                </a:solidFill>
              </a:rPr>
              <a:t>legales o </a:t>
            </a:r>
            <a:r>
              <a:rPr lang="es-MX" sz="1400" dirty="0">
                <a:solidFill>
                  <a:schemeClr val="bg1"/>
                </a:solidFill>
              </a:rPr>
              <a:t>reglamentarias que no sean de carácter fiscal</a:t>
            </a:r>
          </a:p>
        </p:txBody>
      </p:sp>
    </p:spTree>
    <p:extLst>
      <p:ext uri="{BB962C8B-B14F-4D97-AF65-F5344CB8AC3E}">
        <p14:creationId xmlns:p14="http://schemas.microsoft.com/office/powerpoint/2010/main" val="30172913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64008" indent="0">
              <a:buNone/>
            </a:pPr>
            <a:endParaRPr lang="es-MX" dirty="0"/>
          </a:p>
          <a:p>
            <a:pPr marL="64008" indent="0">
              <a:buNone/>
            </a:pPr>
            <a:r>
              <a:rPr lang="es-MX" dirty="0" smtClean="0"/>
              <a:t>.</a:t>
            </a:r>
            <a:r>
              <a:rPr lang="es-MX" dirty="0"/>
              <a:t/>
            </a:r>
            <a:br>
              <a:rPr lang="es-MX" dirty="0"/>
            </a:br>
            <a:r>
              <a:rPr lang="es-MX" dirty="0"/>
              <a:t/>
            </a:r>
            <a:br>
              <a:rPr lang="es-MX" dirty="0"/>
            </a:br>
            <a:endParaRPr lang="es-MX" dirty="0"/>
          </a:p>
        </p:txBody>
      </p:sp>
      <p:graphicFrame>
        <p:nvGraphicFramePr>
          <p:cNvPr id="4" name="3 Diagrama"/>
          <p:cNvGraphicFramePr/>
          <p:nvPr>
            <p:extLst>
              <p:ext uri="{D42A27DB-BD31-4B8C-83A1-F6EECF244321}">
                <p14:modId xmlns:p14="http://schemas.microsoft.com/office/powerpoint/2010/main" val="538847565"/>
              </p:ext>
            </p:extLst>
          </p:nvPr>
        </p:nvGraphicFramePr>
        <p:xfrm>
          <a:off x="899592" y="260648"/>
          <a:ext cx="751249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Rectángulo"/>
          <p:cNvSpPr/>
          <p:nvPr/>
        </p:nvSpPr>
        <p:spPr>
          <a:xfrm>
            <a:off x="2483768" y="4795411"/>
            <a:ext cx="4572000" cy="646331"/>
          </a:xfrm>
          <a:prstGeom prst="rect">
            <a:avLst/>
          </a:prstGeom>
        </p:spPr>
        <p:txBody>
          <a:bodyPr>
            <a:spAutoFit/>
          </a:bodyPr>
          <a:lstStyle/>
          <a:p>
            <a:r>
              <a:rPr lang="es-MX" b="1" dirty="0"/>
              <a:t>Ejemplo: </a:t>
            </a:r>
            <a:r>
              <a:rPr lang="es-MX" b="1" dirty="0" smtClean="0"/>
              <a:t>Compra de un predio, organización </a:t>
            </a:r>
            <a:r>
              <a:rPr lang="es-MX" b="1" dirty="0"/>
              <a:t>de espectáculo y se pague al entrar</a:t>
            </a:r>
          </a:p>
        </p:txBody>
      </p:sp>
    </p:spTree>
    <p:extLst>
      <p:ext uri="{BB962C8B-B14F-4D97-AF65-F5344CB8AC3E}">
        <p14:creationId xmlns:p14="http://schemas.microsoft.com/office/powerpoint/2010/main" val="2365236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normAutofit/>
          </a:bodyPr>
          <a:lstStyle/>
          <a:p>
            <a:pPr marL="64008" indent="0">
              <a:buNone/>
            </a:pPr>
            <a:endParaRPr lang="es-MX" dirty="0"/>
          </a:p>
          <a:p>
            <a:pPr marL="64008" indent="0">
              <a:buNone/>
            </a:pPr>
            <a:r>
              <a:rPr lang="es-MX" dirty="0" smtClean="0"/>
              <a:t>.</a:t>
            </a:r>
            <a:r>
              <a:rPr lang="es-MX" dirty="0"/>
              <a:t/>
            </a:r>
            <a:br>
              <a:rPr lang="es-MX" dirty="0"/>
            </a:br>
            <a:r>
              <a:rPr lang="es-MX" dirty="0"/>
              <a:t/>
            </a:r>
            <a:br>
              <a:rPr lang="es-MX" dirty="0"/>
            </a:br>
            <a:endParaRPr lang="es-MX" dirty="0"/>
          </a:p>
        </p:txBody>
      </p:sp>
      <p:graphicFrame>
        <p:nvGraphicFramePr>
          <p:cNvPr id="4" name="3 Diagrama"/>
          <p:cNvGraphicFramePr/>
          <p:nvPr>
            <p:extLst>
              <p:ext uri="{D42A27DB-BD31-4B8C-83A1-F6EECF244321}">
                <p14:modId xmlns:p14="http://schemas.microsoft.com/office/powerpoint/2010/main" val="1856222328"/>
              </p:ext>
            </p:extLst>
          </p:nvPr>
        </p:nvGraphicFramePr>
        <p:xfrm>
          <a:off x="611560" y="692696"/>
          <a:ext cx="80885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63047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a:bodyPr>
          <a:lstStyle/>
          <a:p>
            <a:pPr algn="just"/>
            <a:r>
              <a:rPr lang="es-MX" sz="2800" dirty="0"/>
              <a:t>Son </a:t>
            </a:r>
            <a:r>
              <a:rPr lang="es-MX" sz="2800" dirty="0" smtClean="0"/>
              <a:t>los </a:t>
            </a:r>
            <a:r>
              <a:rPr lang="es-MX" sz="2800" dirty="0"/>
              <a:t>que tenga derecho a percibir el Estado o sus organismos descentralizados que provengan de contribuciones, de sus accesorios o de aprovechamientos, incluyendo los que deriven de responsabilidades que el Estado tenga derecho a exigir de sus funcionarios o empleados o de los particulares, así como aquellos a los que las leyes les den ese carácter y el Estado tenga derecho a percibir por cuenta ajena. </a:t>
            </a:r>
          </a:p>
        </p:txBody>
      </p:sp>
      <p:sp>
        <p:nvSpPr>
          <p:cNvPr id="3" name="2 Título"/>
          <p:cNvSpPr>
            <a:spLocks noGrp="1"/>
          </p:cNvSpPr>
          <p:nvPr>
            <p:ph type="title"/>
          </p:nvPr>
        </p:nvSpPr>
        <p:spPr/>
        <p:txBody>
          <a:bodyPr/>
          <a:lstStyle/>
          <a:p>
            <a:r>
              <a:rPr lang="es-MX" dirty="0" smtClean="0"/>
              <a:t>Créditos fiscales</a:t>
            </a:r>
            <a:endParaRPr lang="es-MX" dirty="0"/>
          </a:p>
        </p:txBody>
      </p:sp>
    </p:spTree>
    <p:extLst>
      <p:ext uri="{BB962C8B-B14F-4D97-AF65-F5344CB8AC3E}">
        <p14:creationId xmlns:p14="http://schemas.microsoft.com/office/powerpoint/2010/main" val="2197156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b="1" dirty="0"/>
              <a:t/>
            </a:r>
            <a:br>
              <a:rPr lang="es-MX" b="1" dirty="0"/>
            </a:br>
            <a:r>
              <a:rPr lang="es-MX" b="1" dirty="0" smtClean="0"/>
              <a:t>Ley </a:t>
            </a:r>
            <a:r>
              <a:rPr lang="es-MX" b="1" dirty="0"/>
              <a:t>de ingresos de la federación.</a:t>
            </a:r>
            <a:endParaRPr lang="es-MX" dirty="0"/>
          </a:p>
        </p:txBody>
      </p:sp>
      <p:sp>
        <p:nvSpPr>
          <p:cNvPr id="4" name="3 Nube"/>
          <p:cNvSpPr/>
          <p:nvPr/>
        </p:nvSpPr>
        <p:spPr>
          <a:xfrm>
            <a:off x="395536" y="2012766"/>
            <a:ext cx="5976664" cy="3960440"/>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a:t>Para su expedición se requiere un estudio de las condiciones particulares económicas del país y de las posibilidades que haya de satisfacer la carga del impuesto, haciendo una estimación probable de su rendimiento ya que dichos ingresos deben ser bastante para cubrir el presupuesto de egresos.</a:t>
            </a:r>
          </a:p>
        </p:txBody>
      </p:sp>
      <p:sp>
        <p:nvSpPr>
          <p:cNvPr id="5" name="4 Nube"/>
          <p:cNvSpPr/>
          <p:nvPr/>
        </p:nvSpPr>
        <p:spPr>
          <a:xfrm>
            <a:off x="5076056" y="2420888"/>
            <a:ext cx="3888432" cy="2880320"/>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smtClean="0"/>
              <a:t>Art. </a:t>
            </a:r>
            <a:r>
              <a:rPr lang="es-MX" b="1" dirty="0"/>
              <a:t>73 </a:t>
            </a:r>
            <a:r>
              <a:rPr lang="es-MX" b="1" dirty="0" smtClean="0"/>
              <a:t>Const. </a:t>
            </a:r>
            <a:r>
              <a:rPr lang="es-MX" b="1" dirty="0"/>
              <a:t>El Congreso tiene facultad:</a:t>
            </a:r>
          </a:p>
          <a:p>
            <a:pPr marL="64008" indent="0" algn="just">
              <a:buNone/>
            </a:pPr>
            <a:r>
              <a:rPr lang="es-MX" b="1" dirty="0"/>
              <a:t>VII. Para imponer las contribuciones necesarias a cubrir el Presupuesto</a:t>
            </a:r>
          </a:p>
        </p:txBody>
      </p:sp>
    </p:spTree>
    <p:extLst>
      <p:ext uri="{BB962C8B-B14F-4D97-AF65-F5344CB8AC3E}">
        <p14:creationId xmlns:p14="http://schemas.microsoft.com/office/powerpoint/2010/main" val="12262088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1190316664"/>
              </p:ext>
            </p:extLst>
          </p:nvPr>
        </p:nvGraphicFramePr>
        <p:xfrm>
          <a:off x="304800" y="1554163"/>
          <a:ext cx="86868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1 Título"/>
          <p:cNvSpPr>
            <a:spLocks noGrp="1"/>
          </p:cNvSpPr>
          <p:nvPr>
            <p:ph type="title"/>
          </p:nvPr>
        </p:nvSpPr>
        <p:spPr>
          <a:xfrm>
            <a:off x="467544" y="620688"/>
            <a:ext cx="8229600" cy="1252728"/>
          </a:xfrm>
        </p:spPr>
        <p:txBody>
          <a:bodyPr>
            <a:noAutofit/>
          </a:bodyPr>
          <a:lstStyle/>
          <a:p>
            <a:r>
              <a:rPr lang="es-MX" sz="3600" b="1" dirty="0" smtClean="0"/>
              <a:t>Proceso de elaboración de ley </a:t>
            </a:r>
            <a:r>
              <a:rPr lang="es-MX" sz="3600" b="1" dirty="0" smtClean="0"/>
              <a:t>de ingresos</a:t>
            </a:r>
            <a:r>
              <a:rPr lang="es-MX" sz="3600" b="1" dirty="0" smtClean="0"/>
              <a:t>.</a:t>
            </a:r>
            <a:br>
              <a:rPr lang="es-MX" sz="3600" b="1" dirty="0" smtClean="0"/>
            </a:br>
            <a:r>
              <a:rPr lang="es-MX" sz="3600" b="1" dirty="0" smtClean="0"/>
              <a:t>( Art. 72 H,  74 const.) </a:t>
            </a:r>
            <a:endParaRPr lang="es-MX" sz="3600" b="1" dirty="0"/>
          </a:p>
        </p:txBody>
      </p:sp>
    </p:spTree>
    <p:extLst>
      <p:ext uri="{BB962C8B-B14F-4D97-AF65-F5344CB8AC3E}">
        <p14:creationId xmlns:p14="http://schemas.microsoft.com/office/powerpoint/2010/main" val="5268327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MX" sz="4000" b="1" dirty="0" smtClean="0"/>
              <a:t>Ejecución de la ley de ingresos</a:t>
            </a:r>
            <a:endParaRPr lang="es-MX" sz="4000" b="1" dirty="0"/>
          </a:p>
        </p:txBody>
      </p:sp>
      <p:sp>
        <p:nvSpPr>
          <p:cNvPr id="4" name="3 Nube"/>
          <p:cNvSpPr/>
          <p:nvPr/>
        </p:nvSpPr>
        <p:spPr>
          <a:xfrm>
            <a:off x="1331640" y="1556792"/>
            <a:ext cx="6480720" cy="4536504"/>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MX" b="1" dirty="0"/>
              <a:t>Si el ciudadano no paga sus impuestos, </a:t>
            </a:r>
            <a:r>
              <a:rPr lang="es-MX" b="1" i="1" u="sng" dirty="0"/>
              <a:t>el tribunal fiscal</a:t>
            </a:r>
            <a:r>
              <a:rPr lang="es-MX" b="1" dirty="0"/>
              <a:t>, iniciará un procedimiento administrativo a fin de obtener el pago correspondiente, que se constituye la orden de requerimiento de pago al causante, de mandamiento de ejecución, embargo y en su caso el remate para con el producto se pague el interés fiscal.</a:t>
            </a:r>
          </a:p>
          <a:p>
            <a:pPr algn="just"/>
            <a:endParaRPr lang="es-MX" dirty="0"/>
          </a:p>
        </p:txBody>
      </p:sp>
    </p:spTree>
    <p:extLst>
      <p:ext uri="{BB962C8B-B14F-4D97-AF65-F5344CB8AC3E}">
        <p14:creationId xmlns:p14="http://schemas.microsoft.com/office/powerpoint/2010/main" val="3366783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954107"/>
          </a:xfrm>
          <a:prstGeom prst="rect">
            <a:avLst/>
          </a:prstGeom>
          <a:noFill/>
        </p:spPr>
        <p:txBody>
          <a:bodyPr wrap="square" rtlCol="0">
            <a:spAutoFit/>
          </a:bodyPr>
          <a:lstStyle/>
          <a:p>
            <a:r>
              <a:rPr lang="es-MX" sz="2800" b="1" dirty="0" smtClean="0">
                <a:latin typeface="Arial" pitchFamily="34" charset="0"/>
                <a:cs typeface="Arial" pitchFamily="34" charset="0"/>
              </a:rPr>
              <a:t>:</a:t>
            </a:r>
            <a:endParaRPr lang="es-MX" sz="2800" b="1" dirty="0" smtClean="0">
              <a:latin typeface="Arial" pitchFamily="34" charset="0"/>
              <a:cs typeface="Arial" pitchFamily="34" charset="0"/>
            </a:endParaRPr>
          </a:p>
          <a:p>
            <a:endParaRPr lang="es-ES" sz="2800" b="1" dirty="0">
              <a:latin typeface="Arial" pitchFamily="34" charset="0"/>
              <a:cs typeface="Arial" pitchFamily="34" charset="0"/>
            </a:endParaRPr>
          </a:p>
        </p:txBody>
      </p:sp>
      <p:sp>
        <p:nvSpPr>
          <p:cNvPr id="5" name="4 Título"/>
          <p:cNvSpPr>
            <a:spLocks noGrp="1"/>
          </p:cNvSpPr>
          <p:nvPr>
            <p:ph type="title"/>
          </p:nvPr>
        </p:nvSpPr>
        <p:spPr/>
        <p:txBody>
          <a:bodyPr/>
          <a:lstStyle/>
          <a:p>
            <a:r>
              <a:rPr lang="es-MX" b="1" dirty="0">
                <a:latin typeface="Arial" pitchFamily="34" charset="0"/>
                <a:cs typeface="Arial" pitchFamily="34" charset="0"/>
              </a:rPr>
              <a:t>Bibliografía del tema</a:t>
            </a:r>
            <a:endParaRPr lang="es-MX" dirty="0"/>
          </a:p>
        </p:txBody>
      </p:sp>
      <p:sp>
        <p:nvSpPr>
          <p:cNvPr id="6" name="5 Marcador de contenido"/>
          <p:cNvSpPr>
            <a:spLocks noGrp="1"/>
          </p:cNvSpPr>
          <p:nvPr>
            <p:ph idx="1"/>
          </p:nvPr>
        </p:nvSpPr>
        <p:spPr/>
        <p:txBody>
          <a:bodyPr/>
          <a:lstStyle/>
          <a:p>
            <a:pPr algn="just"/>
            <a:r>
              <a:rPr lang="es-MX" dirty="0"/>
              <a:t>Morales, R. I. (2005). </a:t>
            </a:r>
            <a:r>
              <a:rPr lang="es-MX" i="1" dirty="0"/>
              <a:t>Derecho administrativo Segundo curso.</a:t>
            </a:r>
            <a:r>
              <a:rPr lang="es-MX" dirty="0"/>
              <a:t> México, D.F.: OXFORD.</a:t>
            </a:r>
          </a:p>
          <a:p>
            <a:pPr algn="just"/>
            <a:endParaRPr lang="es-MX" dirty="0" smtClean="0"/>
          </a:p>
          <a:p>
            <a:pPr algn="just"/>
            <a:r>
              <a:rPr lang="es-MX" dirty="0" smtClean="0"/>
              <a:t>Unión, </a:t>
            </a:r>
            <a:r>
              <a:rPr lang="es-MX" dirty="0"/>
              <a:t>C. D. (2014). </a:t>
            </a:r>
            <a:r>
              <a:rPr lang="es-MX" i="1" dirty="0" smtClean="0"/>
              <a:t>Código fiscal de la federación.</a:t>
            </a:r>
            <a:r>
              <a:rPr lang="es-MX" dirty="0" smtClean="0"/>
              <a:t> </a:t>
            </a:r>
            <a:r>
              <a:rPr lang="es-MX" dirty="0"/>
              <a:t>Trillas.</a:t>
            </a:r>
          </a:p>
          <a:p>
            <a:endParaRPr lang="es-MX" dirty="0" smtClean="0"/>
          </a:p>
          <a:p>
            <a:r>
              <a:rPr lang="es-MX" dirty="0" smtClean="0"/>
              <a:t>Unión</a:t>
            </a:r>
            <a:r>
              <a:rPr lang="es-MX" dirty="0"/>
              <a:t>, C. d. (2014). </a:t>
            </a:r>
            <a:r>
              <a:rPr lang="es-MX" i="1" dirty="0"/>
              <a:t>Constitución política de los Estados Unidos Mexicanos. .</a:t>
            </a:r>
            <a:r>
              <a:rPr lang="es-MX" dirty="0"/>
              <a:t> Trillas.</a:t>
            </a:r>
          </a:p>
          <a:p>
            <a:endParaRPr lang="es-MX" dirty="0"/>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b="1" dirty="0" smtClean="0">
                <a:latin typeface="Arial" pitchFamily="34" charset="0"/>
                <a:cs typeface="Arial" pitchFamily="34" charset="0"/>
              </a:rPr>
              <a:t>Abstract</a:t>
            </a: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3" name="2 Marcador de contenido"/>
          <p:cNvSpPr>
            <a:spLocks noGrp="1"/>
          </p:cNvSpPr>
          <p:nvPr>
            <p:ph idx="1"/>
          </p:nvPr>
        </p:nvSpPr>
        <p:spPr/>
        <p:txBody>
          <a:bodyPr>
            <a:normAutofit/>
          </a:bodyPr>
          <a:lstStyle/>
          <a:p>
            <a:pPr algn="just"/>
            <a:r>
              <a:rPr lang="en-US" sz="2000" dirty="0">
                <a:latin typeface="Arial" panose="020B0604020202020204" pitchFamily="34" charset="0"/>
                <a:cs typeface="Arial" panose="020B0604020202020204" pitchFamily="34" charset="0"/>
              </a:rPr>
              <a:t>In Article 31, Section IV constitutional </a:t>
            </a:r>
            <a:r>
              <a:rPr lang="en-US" sz="2000" dirty="0" smtClean="0">
                <a:latin typeface="Arial" panose="020B0604020202020204" pitchFamily="34" charset="0"/>
                <a:cs typeface="Arial" panose="020B0604020202020204" pitchFamily="34" charset="0"/>
              </a:rPr>
              <a:t>states </a:t>
            </a:r>
            <a:r>
              <a:rPr lang="en-US" sz="2000" dirty="0">
                <a:latin typeface="Arial" panose="020B0604020202020204" pitchFamily="34" charset="0"/>
                <a:cs typeface="Arial" panose="020B0604020202020204" pitchFamily="34" charset="0"/>
              </a:rPr>
              <a:t>"It is the duty of Mexicans contribute to public expenditure as well as the Federation of State and County in which they reside, proportional and equitable manner provided by law" This remote obligation to pre-Hispanic times, which arises the need to create a system for revenue collection, and every contribution must be regulated by law in material and formal, and otherwise not, any contribution would be </a:t>
            </a:r>
            <a:r>
              <a:rPr lang="en-US" sz="2000" dirty="0" smtClean="0">
                <a:latin typeface="Arial" panose="020B0604020202020204" pitchFamily="34" charset="0"/>
                <a:cs typeface="Arial" panose="020B0604020202020204" pitchFamily="34" charset="0"/>
              </a:rPr>
              <a:t>illegitimate.</a:t>
            </a:r>
          </a:p>
          <a:p>
            <a:pPr algn="just"/>
            <a:endParaRPr lang="en-US" sz="2000" dirty="0" smtClean="0">
              <a:latin typeface="Arial" panose="020B0604020202020204" pitchFamily="34" charset="0"/>
              <a:cs typeface="Arial" panose="020B0604020202020204" pitchFamily="34" charset="0"/>
            </a:endParaRPr>
          </a:p>
          <a:p>
            <a:r>
              <a:rPr lang="es-MX" sz="2800" b="1" dirty="0" smtClean="0">
                <a:latin typeface="Arial" pitchFamily="34" charset="0"/>
                <a:cs typeface="Arial" pitchFamily="34" charset="0"/>
              </a:rPr>
              <a:t>Keywords</a:t>
            </a:r>
            <a:r>
              <a:rPr lang="es-MX" sz="2800" b="1" dirty="0" smtClean="0">
                <a:latin typeface="Arial" pitchFamily="34" charset="0"/>
                <a:cs typeface="Arial" pitchFamily="34" charset="0"/>
              </a:rPr>
              <a:t>.</a:t>
            </a:r>
          </a:p>
          <a:p>
            <a:r>
              <a:rPr lang="en-US" sz="2000" dirty="0">
                <a:latin typeface="Arial" panose="020B0604020202020204" pitchFamily="34" charset="0"/>
                <a:cs typeface="Arial" panose="020B0604020202020204" pitchFamily="34" charset="0"/>
              </a:rPr>
              <a:t>Contribution, tax, revenue law, rights, uses, products, </a:t>
            </a:r>
            <a:r>
              <a:rPr lang="en-US" sz="2000" dirty="0" smtClean="0">
                <a:latin typeface="Arial" panose="020B0604020202020204" pitchFamily="34" charset="0"/>
                <a:cs typeface="Arial" panose="020B0604020202020204" pitchFamily="34" charset="0"/>
              </a:rPr>
              <a:t>financing.</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6930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
            </a:r>
            <a:br>
              <a:rPr lang="es-MX" dirty="0"/>
            </a:br>
            <a:r>
              <a:rPr lang="es-MX" b="1" dirty="0">
                <a:latin typeface="Arial" pitchFamily="34" charset="0"/>
                <a:cs typeface="Arial" pitchFamily="34" charset="0"/>
              </a:rPr>
              <a:t>Objetivo general:</a:t>
            </a:r>
            <a:br>
              <a:rPr lang="es-MX" b="1" dirty="0">
                <a:latin typeface="Arial" pitchFamily="34" charset="0"/>
                <a:cs typeface="Arial" pitchFamily="34" charset="0"/>
              </a:rPr>
            </a:br>
            <a:r>
              <a:rPr lang="es-MX" b="1" dirty="0">
                <a:latin typeface="Arial" pitchFamily="34" charset="0"/>
                <a:cs typeface="Arial" pitchFamily="34" charset="0"/>
              </a:rPr>
              <a:t/>
            </a:r>
            <a:br>
              <a:rPr lang="es-MX" b="1" dirty="0">
                <a:latin typeface="Arial" pitchFamily="34" charset="0"/>
                <a:cs typeface="Arial" pitchFamily="34" charset="0"/>
              </a:rPr>
            </a:br>
            <a:endParaRPr lang="es-MX" dirty="0"/>
          </a:p>
        </p:txBody>
      </p:sp>
      <p:sp>
        <p:nvSpPr>
          <p:cNvPr id="6" name="5 Marcador de contenido"/>
          <p:cNvSpPr>
            <a:spLocks noGrp="1"/>
          </p:cNvSpPr>
          <p:nvPr>
            <p:ph idx="1"/>
          </p:nvPr>
        </p:nvSpPr>
        <p:spPr/>
        <p:txBody>
          <a:bodyPr>
            <a:normAutofit/>
          </a:bodyPr>
          <a:lstStyle/>
          <a:p>
            <a:pPr algn="just"/>
            <a:r>
              <a:rPr lang="es-ES" sz="2800" dirty="0"/>
              <a:t>Al finalizar el curso el alumno explicara el conjunto  de operaciones, tareas y facultades que el estado realiza, a través de los órganos que integran la  administración pública, así como los conceptos fundamentales y sus formas de organización, a fin de distinguir la competencia y actuación de los diversos órganos administrativos, enmarcados en el principio de legalidad  característico del estado de derecho</a:t>
            </a:r>
            <a:r>
              <a:rPr lang="es-ES" sz="2800" dirty="0" smtClean="0"/>
              <a:t>.</a:t>
            </a:r>
            <a:endParaRPr lang="es-MX" sz="28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1052736"/>
            <a:ext cx="8280920" cy="4401205"/>
          </a:xfrm>
          <a:prstGeom prst="rect">
            <a:avLst/>
          </a:prstGeom>
          <a:noFill/>
        </p:spPr>
        <p:txBody>
          <a:bodyPr wrap="square" rtlCol="0">
            <a:spAutoFit/>
          </a:bodyPr>
          <a:lstStyle/>
          <a:p>
            <a:pPr algn="just"/>
            <a:r>
              <a:rPr lang="es-MX" sz="2800" b="1" dirty="0">
                <a:latin typeface="Arial" pitchFamily="34" charset="0"/>
                <a:cs typeface="Arial" pitchFamily="34" charset="0"/>
              </a:rPr>
              <a:t>Nombre de la </a:t>
            </a:r>
            <a:r>
              <a:rPr lang="es-MX" sz="2800" b="1" dirty="0" smtClean="0">
                <a:latin typeface="Arial" pitchFamily="34" charset="0"/>
                <a:cs typeface="Arial" pitchFamily="34" charset="0"/>
              </a:rPr>
              <a:t>unidad:</a:t>
            </a:r>
            <a:r>
              <a:rPr lang="es-MX" sz="2800" dirty="0" smtClean="0">
                <a:latin typeface="Arial" pitchFamily="34" charset="0"/>
                <a:cs typeface="Arial" pitchFamily="34" charset="0"/>
              </a:rPr>
              <a:t> </a:t>
            </a:r>
            <a:endParaRPr lang="es-MX" sz="2800" b="1" dirty="0" smtClean="0">
              <a:latin typeface="Arial" pitchFamily="34" charset="0"/>
              <a:cs typeface="Arial" pitchFamily="34" charset="0"/>
            </a:endParaRPr>
          </a:p>
          <a:p>
            <a:pPr algn="just"/>
            <a:endParaRPr lang="es-MX" sz="2800" b="1" dirty="0" smtClean="0">
              <a:latin typeface="Arial" pitchFamily="34" charset="0"/>
              <a:cs typeface="Arial" pitchFamily="34" charset="0"/>
            </a:endParaRPr>
          </a:p>
          <a:p>
            <a:pPr algn="just"/>
            <a:r>
              <a:rPr lang="es-MX" sz="2800" b="1" dirty="0" smtClean="0">
                <a:latin typeface="Arial" pitchFamily="34" charset="0"/>
                <a:cs typeface="Arial" pitchFamily="34" charset="0"/>
              </a:rPr>
              <a:t>UNIDAD VI: </a:t>
            </a:r>
            <a:r>
              <a:rPr lang="es-ES" sz="2800" b="1" dirty="0" smtClean="0"/>
              <a:t>El </a:t>
            </a:r>
            <a:r>
              <a:rPr lang="es-ES" sz="2800" b="1" dirty="0"/>
              <a:t>régimen financiero del estado mexicano.</a:t>
            </a:r>
            <a:endParaRPr lang="es-MX" sz="2800" b="1" dirty="0"/>
          </a:p>
          <a:p>
            <a:pPr algn="just"/>
            <a:endParaRPr lang="es-MX" sz="2800" b="1" dirty="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ES" sz="2800" dirty="0"/>
              <a:t>El alumno conocerá, describir y determinará los ingresos de la federación.</a:t>
            </a:r>
            <a:endParaRPr lang="es-MX" sz="2800" dirty="0"/>
          </a:p>
          <a:p>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1" y="116633"/>
            <a:ext cx="8568952" cy="6924973"/>
          </a:xfrm>
          <a:prstGeom prst="rect">
            <a:avLst/>
          </a:prstGeom>
          <a:noFill/>
        </p:spPr>
        <p:txBody>
          <a:bodyPr wrap="square" rtlCol="0">
            <a:spAutoFit/>
          </a:bodyPr>
          <a:lstStyle/>
          <a:p>
            <a:endParaRPr lang="es-MX" sz="2800" b="1" dirty="0" smtClean="0">
              <a:latin typeface="Arial" pitchFamily="34" charset="0"/>
              <a:cs typeface="Arial" pitchFamily="34" charset="0"/>
            </a:endParaRPr>
          </a:p>
          <a:p>
            <a:r>
              <a:rPr lang="es-MX" sz="2800" b="1" dirty="0" smtClean="0">
                <a:latin typeface="Arial" pitchFamily="34" charset="0"/>
                <a:cs typeface="Arial" pitchFamily="34" charset="0"/>
              </a:rPr>
              <a:t>Tema: Los ingresos de la federación.</a:t>
            </a:r>
          </a:p>
          <a:p>
            <a:endParaRPr lang="es-MX" sz="2800" b="1" dirty="0">
              <a:latin typeface="Arial" pitchFamily="34" charset="0"/>
              <a:cs typeface="Arial" pitchFamily="34" charset="0"/>
            </a:endParaRPr>
          </a:p>
          <a:p>
            <a:pPr algn="ctr"/>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a:t>
            </a:r>
          </a:p>
          <a:p>
            <a:pPr algn="just"/>
            <a:r>
              <a:rPr lang="es-MX" sz="2800" dirty="0" smtClean="0">
                <a:latin typeface="Arial" pitchFamily="34" charset="0"/>
                <a:cs typeface="Arial" pitchFamily="34" charset="0"/>
              </a:rPr>
              <a:t>Es </a:t>
            </a:r>
            <a:r>
              <a:rPr lang="es-MX" sz="2800" dirty="0" smtClean="0">
                <a:latin typeface="Arial" pitchFamily="34" charset="0"/>
                <a:cs typeface="Arial" pitchFamily="34" charset="0"/>
              </a:rPr>
              <a:t>obligación de los mexicanos contribuir con el gasto público de la federación, mediante el cual una vez recaudado satisface las necesidades de la población.</a:t>
            </a:r>
          </a:p>
          <a:p>
            <a:pPr algn="just"/>
            <a:endParaRPr lang="es-MX" sz="2800" dirty="0">
              <a:latin typeface="Arial" pitchFamily="34" charset="0"/>
              <a:cs typeface="Arial" pitchFamily="34" charset="0"/>
            </a:endParaRPr>
          </a:p>
          <a:p>
            <a:pPr algn="just"/>
            <a:r>
              <a:rPr lang="es-MX" sz="2800" dirty="0" smtClean="0">
                <a:latin typeface="Arial" pitchFamily="34" charset="0"/>
                <a:cs typeface="Arial" pitchFamily="34" charset="0"/>
              </a:rPr>
              <a:t>Puede obtenerla mediante dos vías:</a:t>
            </a:r>
          </a:p>
          <a:p>
            <a:pPr marL="457200" indent="-457200" algn="just">
              <a:buFont typeface="Wingdings" panose="05000000000000000000" pitchFamily="2" charset="2"/>
              <a:buChar char="v"/>
            </a:pPr>
            <a:r>
              <a:rPr lang="es-MX" sz="2800" dirty="0">
                <a:latin typeface="Arial" pitchFamily="34" charset="0"/>
                <a:cs typeface="Arial" pitchFamily="34" charset="0"/>
              </a:rPr>
              <a:t>V</a:t>
            </a:r>
            <a:r>
              <a:rPr lang="es-MX" sz="2800" dirty="0" smtClean="0">
                <a:latin typeface="Arial" pitchFamily="34" charset="0"/>
                <a:cs typeface="Arial" pitchFamily="34" charset="0"/>
              </a:rPr>
              <a:t>ías de derecho público: El estado actúa como ente soberano.</a:t>
            </a:r>
          </a:p>
          <a:p>
            <a:pPr algn="just"/>
            <a:endParaRPr lang="es-MX" sz="2800" dirty="0" smtClean="0">
              <a:latin typeface="Arial" pitchFamily="34" charset="0"/>
              <a:cs typeface="Arial" pitchFamily="34" charset="0"/>
            </a:endParaRPr>
          </a:p>
          <a:p>
            <a:pPr marL="457200" indent="-457200" algn="just">
              <a:buFont typeface="Wingdings" panose="05000000000000000000" pitchFamily="2" charset="2"/>
              <a:buChar char="v"/>
            </a:pPr>
            <a:r>
              <a:rPr lang="es-MX" sz="2800" dirty="0" smtClean="0">
                <a:latin typeface="Arial" pitchFamily="34" charset="0"/>
                <a:cs typeface="Arial" pitchFamily="34" charset="0"/>
              </a:rPr>
              <a:t>Vías de derecho privado.- Derivan de las actividades industriales o comerciales del estado. </a:t>
            </a: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r>
              <a:rPr lang="es-MX" sz="4000" b="1" dirty="0" smtClean="0"/>
              <a:t>¿ Que es el régimen financiero del estado?</a:t>
            </a:r>
            <a:endParaRPr lang="es-MX" sz="4000" b="1" dirty="0"/>
          </a:p>
        </p:txBody>
      </p:sp>
      <p:sp>
        <p:nvSpPr>
          <p:cNvPr id="4" name="3 Nube"/>
          <p:cNvSpPr/>
          <p:nvPr/>
        </p:nvSpPr>
        <p:spPr>
          <a:xfrm>
            <a:off x="1835696" y="1700808"/>
            <a:ext cx="5328592" cy="3506688"/>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t> Consta en estudiar los ingresos, gastos que realiza el estado, control de la actividad financiera y sus egresos</a:t>
            </a:r>
          </a:p>
        </p:txBody>
      </p:sp>
    </p:spTree>
    <p:extLst>
      <p:ext uri="{BB962C8B-B14F-4D97-AF65-F5344CB8AC3E}">
        <p14:creationId xmlns:p14="http://schemas.microsoft.com/office/powerpoint/2010/main" val="31295652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569218"/>
          </a:xfrm>
        </p:spPr>
        <p:txBody>
          <a:bodyPr>
            <a:noAutofit/>
          </a:bodyPr>
          <a:lstStyle/>
          <a:p>
            <a:pPr algn="ctr"/>
            <a:r>
              <a:rPr lang="es-MX" sz="4000" b="1" dirty="0" smtClean="0"/>
              <a:t>Fundamento constitucional</a:t>
            </a:r>
            <a:endParaRPr lang="es-MX" sz="4000" b="1" dirty="0"/>
          </a:p>
        </p:txBody>
      </p:sp>
      <p:sp>
        <p:nvSpPr>
          <p:cNvPr id="4" name="3 Nube"/>
          <p:cNvSpPr/>
          <p:nvPr/>
        </p:nvSpPr>
        <p:spPr>
          <a:xfrm>
            <a:off x="1619672" y="1052736"/>
            <a:ext cx="6264696" cy="4680520"/>
          </a:xfrm>
          <a:prstGeom prst="cloud">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b="1" dirty="0">
                <a:solidFill>
                  <a:schemeClr val="bg1"/>
                </a:solidFill>
              </a:rPr>
              <a:t>Artículo 31. Son obligaciones de los mexicanos:</a:t>
            </a:r>
          </a:p>
          <a:p>
            <a:pPr algn="ctr"/>
            <a:r>
              <a:rPr lang="es-MX" b="1" dirty="0">
                <a:solidFill>
                  <a:schemeClr val="bg1"/>
                </a:solidFill>
              </a:rPr>
              <a:t>IV. Contribuir para los gastos públicos, así de la Federación, como del Distrito o del Estado y Municipio en que residan, de la manera proporcional y equitativa que dispongan las leyes.</a:t>
            </a:r>
          </a:p>
        </p:txBody>
      </p:sp>
    </p:spTree>
    <p:extLst>
      <p:ext uri="{BB962C8B-B14F-4D97-AF65-F5344CB8AC3E}">
        <p14:creationId xmlns:p14="http://schemas.microsoft.com/office/powerpoint/2010/main" val="29766326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Grp="1"/>
          </p:cNvGraphicFramePr>
          <p:nvPr>
            <p:ph idx="1"/>
            <p:extLst>
              <p:ext uri="{D42A27DB-BD31-4B8C-83A1-F6EECF244321}">
                <p14:modId xmlns:p14="http://schemas.microsoft.com/office/powerpoint/2010/main" val="3600879547"/>
              </p:ext>
            </p:extLst>
          </p:nvPr>
        </p:nvGraphicFramePr>
        <p:xfrm>
          <a:off x="871538" y="2674938"/>
          <a:ext cx="7408862" cy="3451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2 Título"/>
          <p:cNvSpPr>
            <a:spLocks noGrp="1"/>
          </p:cNvSpPr>
          <p:nvPr>
            <p:ph type="title"/>
          </p:nvPr>
        </p:nvSpPr>
        <p:spPr/>
        <p:txBody>
          <a:bodyPr>
            <a:normAutofit/>
          </a:bodyPr>
          <a:lstStyle/>
          <a:p>
            <a:r>
              <a:rPr lang="es-MX" sz="4000" b="1" dirty="0" smtClean="0"/>
              <a:t>Etapas de la actividad financiera</a:t>
            </a:r>
            <a:endParaRPr lang="es-MX" sz="4000" b="1" dirty="0"/>
          </a:p>
        </p:txBody>
      </p:sp>
    </p:spTree>
    <p:extLst>
      <p:ext uri="{BB962C8B-B14F-4D97-AF65-F5344CB8AC3E}">
        <p14:creationId xmlns:p14="http://schemas.microsoft.com/office/powerpoint/2010/main" val="6023401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TotalTime>
  <Words>1585</Words>
  <Application>Microsoft Office PowerPoint</Application>
  <PresentationFormat>Presentación en pantalla (4:3)</PresentationFormat>
  <Paragraphs>147</Paragraphs>
  <Slides>29</Slides>
  <Notes>0</Notes>
  <HiddenSlides>0</HiddenSlides>
  <MMClips>0</MMClips>
  <ScaleCrop>false</ScaleCrop>
  <HeadingPairs>
    <vt:vector size="4" baseType="variant">
      <vt:variant>
        <vt:lpstr>Tema</vt:lpstr>
      </vt:variant>
      <vt:variant>
        <vt:i4>1</vt:i4>
      </vt:variant>
      <vt:variant>
        <vt:lpstr>Títulos de diapositiva</vt:lpstr>
      </vt:variant>
      <vt:variant>
        <vt:i4>29</vt:i4>
      </vt:variant>
    </vt:vector>
  </HeadingPairs>
  <TitlesOfParts>
    <vt:vector size="30" baseType="lpstr">
      <vt:lpstr>Tema de Office</vt:lpstr>
      <vt:lpstr>Presentación de PowerPoint</vt:lpstr>
      <vt:lpstr>Presentación de PowerPoint</vt:lpstr>
      <vt:lpstr>Abstract </vt:lpstr>
      <vt:lpstr> Objetivo general:  </vt:lpstr>
      <vt:lpstr>Presentación de PowerPoint</vt:lpstr>
      <vt:lpstr>Presentación de PowerPoint</vt:lpstr>
      <vt:lpstr>¿ Que es el régimen financiero del estado?</vt:lpstr>
      <vt:lpstr>Fundamento constitucional</vt:lpstr>
      <vt:lpstr>Etapas de la actividad financiera</vt:lpstr>
      <vt:lpstr>Importancia del gasto público</vt:lpstr>
      <vt:lpstr>Vías de derecho.</vt:lpstr>
      <vt:lpstr>Clasificación de ingresos según la constitución.</vt:lpstr>
      <vt:lpstr>Clasificación del ingreso</vt:lpstr>
      <vt:lpstr> Las contribuciones según el Co. Fiscal. </vt:lpstr>
      <vt:lpstr>  </vt:lpstr>
      <vt:lpstr>Elementos del impuesto</vt:lpstr>
      <vt:lpstr> Concurrencia impositiva </vt:lpstr>
      <vt:lpstr>Presentación de PowerPoint</vt:lpstr>
      <vt:lpstr>Presentación de PowerPoint</vt:lpstr>
      <vt:lpstr>Aportaciones de seguridad social</vt:lpstr>
      <vt:lpstr>Contribuciones de mejoras </vt:lpstr>
      <vt:lpstr>Presentación de PowerPoint</vt:lpstr>
      <vt:lpstr>Presentación de PowerPoint</vt:lpstr>
      <vt:lpstr>Presentación de PowerPoint</vt:lpstr>
      <vt:lpstr>Créditos fiscales</vt:lpstr>
      <vt:lpstr> Ley de ingresos de la federación.</vt:lpstr>
      <vt:lpstr>Proceso de elaboración de ley de ingresos. ( Art. 72 H,  74 const.) </vt:lpstr>
      <vt:lpstr>Ejecución de la ley de ingresos</vt:lpstr>
      <vt:lpstr>Bibliografía del tema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Rosa Ortiz</cp:lastModifiedBy>
  <cp:revision>30</cp:revision>
  <dcterms:created xsi:type="dcterms:W3CDTF">2012-08-07T16:35:15Z</dcterms:created>
  <dcterms:modified xsi:type="dcterms:W3CDTF">2014-03-19T01:36:17Z</dcterms:modified>
</cp:coreProperties>
</file>